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75" r:id="rId4"/>
    <p:sldId id="271" r:id="rId5"/>
    <p:sldId id="272" r:id="rId6"/>
    <p:sldId id="273" r:id="rId7"/>
    <p:sldId id="270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CDCCF-47B3-C34D-A6B9-88ACAF404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_1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9992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970B3-7F26-4E40-BD71-162E0CA21F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EDD5B-134A-B14F-872A-2E8627D2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3"/>
            <a:ext cx="24384000" cy="13716000"/>
          </a:xfrm>
          <a:prstGeom prst="rect">
            <a:avLst/>
          </a:prstGeom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03420E3B-9654-904A-853E-D1A1FDBA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63"/>
            <a:ext cx="13335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4A2FCB2C-633D-4F0A-A295-089455C5E537}"/>
              </a:ext>
            </a:extLst>
          </p:cNvPr>
          <p:cNvSpPr/>
          <p:nvPr/>
        </p:nvSpPr>
        <p:spPr>
          <a:xfrm>
            <a:off x="2175442" y="625785"/>
            <a:ext cx="14732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D5D84F8E-8A63-4F3D-A86F-EEA35D807411}"/>
              </a:ext>
            </a:extLst>
          </p:cNvPr>
          <p:cNvSpPr txBox="1"/>
          <p:nvPr/>
        </p:nvSpPr>
        <p:spPr>
          <a:xfrm>
            <a:off x="2175442" y="949698"/>
            <a:ext cx="15391589" cy="1038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dirty="0">
                <a:solidFill>
                  <a:srgbClr val="005DA9"/>
                </a:solidFill>
              </a:rPr>
              <a:t>Scope</a:t>
            </a:r>
            <a:endParaRPr lang="en-GB" dirty="0">
              <a:solidFill>
                <a:srgbClr val="005DA9"/>
              </a:solidFill>
            </a:endParaRPr>
          </a:p>
        </p:txBody>
      </p:sp>
      <p:sp>
        <p:nvSpPr>
          <p:cNvPr id="16" name="01">
            <a:extLst>
              <a:ext uri="{FF2B5EF4-FFF2-40B4-BE49-F238E27FC236}">
                <a16:creationId xmlns:a16="http://schemas.microsoft.com/office/drawing/2014/main" id="{B5AF5704-FFE7-403A-BA81-2A826F53DACF}"/>
              </a:ext>
            </a:extLst>
          </p:cNvPr>
          <p:cNvSpPr txBox="1"/>
          <p:nvPr/>
        </p:nvSpPr>
        <p:spPr>
          <a:xfrm>
            <a:off x="0" y="193421"/>
            <a:ext cx="1315964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3600" dirty="0"/>
              <a:t>0</a:t>
            </a:r>
            <a:r>
              <a:rPr lang="en-US" sz="3600" dirty="0"/>
              <a:t>2</a:t>
            </a:r>
            <a:endParaRPr sz="3600" dirty="0"/>
          </a:p>
        </p:txBody>
      </p:sp>
      <p:sp>
        <p:nvSpPr>
          <p:cNvPr id="7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A0CB1A73-68A6-6F46-8534-4BD3FA1C6245}"/>
              </a:ext>
            </a:extLst>
          </p:cNvPr>
          <p:cNvSpPr txBox="1"/>
          <p:nvPr/>
        </p:nvSpPr>
        <p:spPr>
          <a:xfrm>
            <a:off x="2175442" y="2582856"/>
            <a:ext cx="12172320" cy="10528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Cyclades Phase D: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Connection of Western and Southern Cyclades to </a:t>
            </a:r>
            <a:br>
              <a:rPr lang="en-US" sz="4000" dirty="0"/>
            </a:br>
            <a:r>
              <a:rPr lang="en-US" sz="4000" dirty="0"/>
              <a:t>the mainland interconnected System.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Extension of the completed interconnection of Northern Cyclades (Cyclades Phases A, B and C).</a:t>
            </a: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Islands to be interconnected: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Santorini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Folegandros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Milos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 err="1"/>
              <a:t>Serifos</a:t>
            </a:r>
            <a:endParaRPr lang="en-US" sz="4000" dirty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67FD9411-645B-2D4A-8821-1D3ADF096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0" y="10092937"/>
            <a:ext cx="7848600" cy="363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5CB59DBB-E3E3-7848-ABA1-B0A83B03B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6909" y="11918657"/>
            <a:ext cx="2319403" cy="135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965CD7-5375-FA4A-B38C-059BECFE7DD3}"/>
              </a:ext>
            </a:extLst>
          </p:cNvPr>
          <p:cNvSpPr/>
          <p:nvPr/>
        </p:nvSpPr>
        <p:spPr>
          <a:xfrm rot="16200000">
            <a:off x="-5327292" y="7023713"/>
            <a:ext cx="11928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GB" sz="4000" dirty="0">
                <a:solidFill>
                  <a:schemeClr val="bg1"/>
                </a:solidFill>
                <a:sym typeface="Roboto"/>
              </a:rPr>
              <a:t>Interconnection of Western and Southern Cyclades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6A252-9965-FE46-89D9-824914C50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F66B2D1-8ED0-1C48-A683-B3F269371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0"/>
            <a:ext cx="13335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7163518F-F9CA-284F-86A1-92B943CE7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0" y="10092937"/>
            <a:ext cx="7848600" cy="363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DF74401-7850-2844-811D-4AF460FAD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6909" y="11918657"/>
            <a:ext cx="2319403" cy="135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4A2FCB2C-633D-4F0A-A295-089455C5E537}"/>
              </a:ext>
            </a:extLst>
          </p:cNvPr>
          <p:cNvSpPr/>
          <p:nvPr/>
        </p:nvSpPr>
        <p:spPr>
          <a:xfrm>
            <a:off x="2175442" y="625785"/>
            <a:ext cx="14732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D5D84F8E-8A63-4F3D-A86F-EEA35D807411}"/>
              </a:ext>
            </a:extLst>
          </p:cNvPr>
          <p:cNvSpPr txBox="1"/>
          <p:nvPr/>
        </p:nvSpPr>
        <p:spPr>
          <a:xfrm>
            <a:off x="2175442" y="949698"/>
            <a:ext cx="15391589" cy="1038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dirty="0">
                <a:solidFill>
                  <a:srgbClr val="005DA9"/>
                </a:solidFill>
              </a:rPr>
              <a:t>Project overview (1/2)</a:t>
            </a:r>
            <a:endParaRPr lang="en-GB" dirty="0">
              <a:solidFill>
                <a:srgbClr val="005DA9"/>
              </a:solidFill>
            </a:endParaRPr>
          </a:p>
        </p:txBody>
      </p:sp>
      <p:sp>
        <p:nvSpPr>
          <p:cNvPr id="16" name="01">
            <a:extLst>
              <a:ext uri="{FF2B5EF4-FFF2-40B4-BE49-F238E27FC236}">
                <a16:creationId xmlns:a16="http://schemas.microsoft.com/office/drawing/2014/main" id="{B5AF5704-FFE7-403A-BA81-2A826F53DACF}"/>
              </a:ext>
            </a:extLst>
          </p:cNvPr>
          <p:cNvSpPr txBox="1"/>
          <p:nvPr/>
        </p:nvSpPr>
        <p:spPr>
          <a:xfrm>
            <a:off x="0" y="193421"/>
            <a:ext cx="1315964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3600" dirty="0"/>
              <a:t>0</a:t>
            </a:r>
            <a:r>
              <a:rPr lang="en-US" sz="3600" dirty="0"/>
              <a:t>3</a:t>
            </a:r>
            <a:endParaRPr sz="3600" dirty="0"/>
          </a:p>
        </p:txBody>
      </p:sp>
      <p:sp>
        <p:nvSpPr>
          <p:cNvPr id="7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989058EF-56A5-CC44-B6EA-1DDABE4FF32B}"/>
              </a:ext>
            </a:extLst>
          </p:cNvPr>
          <p:cNvSpPr txBox="1"/>
          <p:nvPr/>
        </p:nvSpPr>
        <p:spPr>
          <a:xfrm>
            <a:off x="2175442" y="3017489"/>
            <a:ext cx="12279111" cy="872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Main equipment: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5 underground and submarine cable circuits (~370km)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4 GIS substations (on the islands)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Interconnection topology: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Closed loop</a:t>
            </a:r>
          </a:p>
          <a:p>
            <a:pPr marL="857250" indent="-857250">
              <a:lnSpc>
                <a:spcPct val="100000"/>
              </a:lnSpc>
              <a:spcBef>
                <a:spcPts val="1200"/>
              </a:spcBef>
              <a:buFont typeface="+mj-lt"/>
              <a:buAutoNum type="romanLcPeriod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to the interconnected System of Northern Cyclades (via Naxos S/S) and </a:t>
            </a:r>
          </a:p>
          <a:p>
            <a:pPr marL="857250" indent="-857250">
              <a:lnSpc>
                <a:spcPct val="100000"/>
              </a:lnSpc>
              <a:spcBef>
                <a:spcPts val="1200"/>
              </a:spcBef>
              <a:buFont typeface="+mj-lt"/>
              <a:buAutoNum type="romanLcPeriod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to the mainland interconnected System (via </a:t>
            </a:r>
            <a:r>
              <a:rPr lang="en-US" sz="4000" dirty="0" err="1"/>
              <a:t>Lavrio</a:t>
            </a:r>
            <a:r>
              <a:rPr lang="en-US" sz="4000" dirty="0"/>
              <a:t> EHV S/S in Attica)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7F50C9-E559-ED47-8DEB-F29D2BC4963B}"/>
              </a:ext>
            </a:extLst>
          </p:cNvPr>
          <p:cNvSpPr/>
          <p:nvPr/>
        </p:nvSpPr>
        <p:spPr>
          <a:xfrm rot="16200000">
            <a:off x="-5327292" y="7023713"/>
            <a:ext cx="11928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GB" sz="4000" dirty="0">
                <a:solidFill>
                  <a:schemeClr val="bg1"/>
                </a:solidFill>
                <a:sym typeface="Roboto"/>
              </a:rPr>
              <a:t>Interconnection of Western and Southern Cyclades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820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6A252-9965-FE46-89D9-824914C50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F66B2D1-8ED0-1C48-A683-B3F269371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0"/>
            <a:ext cx="13335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7163518F-F9CA-284F-86A1-92B943CE7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0" y="10092937"/>
            <a:ext cx="7848600" cy="363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DF74401-7850-2844-811D-4AF460FAD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6909" y="11918657"/>
            <a:ext cx="2319403" cy="135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4A2FCB2C-633D-4F0A-A295-089455C5E537}"/>
              </a:ext>
            </a:extLst>
          </p:cNvPr>
          <p:cNvSpPr/>
          <p:nvPr/>
        </p:nvSpPr>
        <p:spPr>
          <a:xfrm>
            <a:off x="2175442" y="625785"/>
            <a:ext cx="14732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D5D84F8E-8A63-4F3D-A86F-EEA35D807411}"/>
              </a:ext>
            </a:extLst>
          </p:cNvPr>
          <p:cNvSpPr txBox="1"/>
          <p:nvPr/>
        </p:nvSpPr>
        <p:spPr>
          <a:xfrm>
            <a:off x="2175442" y="949698"/>
            <a:ext cx="15391589" cy="1038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dirty="0">
                <a:solidFill>
                  <a:srgbClr val="005DA9"/>
                </a:solidFill>
              </a:rPr>
              <a:t>Project overview (2/2)</a:t>
            </a:r>
            <a:endParaRPr lang="en-GB" dirty="0">
              <a:solidFill>
                <a:srgbClr val="005DA9"/>
              </a:solidFill>
            </a:endParaRPr>
          </a:p>
        </p:txBody>
      </p:sp>
      <p:sp>
        <p:nvSpPr>
          <p:cNvPr id="16" name="01">
            <a:extLst>
              <a:ext uri="{FF2B5EF4-FFF2-40B4-BE49-F238E27FC236}">
                <a16:creationId xmlns:a16="http://schemas.microsoft.com/office/drawing/2014/main" id="{B5AF5704-FFE7-403A-BA81-2A826F53DACF}"/>
              </a:ext>
            </a:extLst>
          </p:cNvPr>
          <p:cNvSpPr txBox="1"/>
          <p:nvPr/>
        </p:nvSpPr>
        <p:spPr>
          <a:xfrm>
            <a:off x="0" y="193421"/>
            <a:ext cx="1315964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3600" dirty="0"/>
              <a:t>0</a:t>
            </a:r>
            <a:r>
              <a:rPr lang="en-US" sz="3600" dirty="0"/>
              <a:t>4</a:t>
            </a:r>
            <a:endParaRPr sz="3600" dirty="0"/>
          </a:p>
        </p:txBody>
      </p:sp>
      <p:sp>
        <p:nvSpPr>
          <p:cNvPr id="7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989058EF-56A5-CC44-B6EA-1DDABE4FF32B}"/>
              </a:ext>
            </a:extLst>
          </p:cNvPr>
          <p:cNvSpPr txBox="1"/>
          <p:nvPr/>
        </p:nvSpPr>
        <p:spPr>
          <a:xfrm>
            <a:off x="2175442" y="3633041"/>
            <a:ext cx="12542881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Milestones: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Tender process completion: 2021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Santorini-Naxos interconnection: 2023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Project completion: 2024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Budget: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408M€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(383M€ transmission projects and 25M€ network projects)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7F50C9-E559-ED47-8DEB-F29D2BC4963B}"/>
              </a:ext>
            </a:extLst>
          </p:cNvPr>
          <p:cNvSpPr/>
          <p:nvPr/>
        </p:nvSpPr>
        <p:spPr>
          <a:xfrm rot="16200000">
            <a:off x="-5327292" y="7023713"/>
            <a:ext cx="11928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GB" sz="4000" dirty="0">
                <a:solidFill>
                  <a:schemeClr val="bg1"/>
                </a:solidFill>
                <a:sym typeface="Roboto"/>
              </a:rPr>
              <a:t>Interconnection of Western and Southern Cyclades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177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51810A-4192-8D4D-9335-4CB8248E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1628B2F5-80A2-5443-9C76-65D8F48B2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0"/>
            <a:ext cx="13335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BC7906DF-EAEB-BB48-BC9D-8D2E8A541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0" y="10092937"/>
            <a:ext cx="7848600" cy="363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4A1E07D5-C5A1-A74E-9973-3D2A6A7A6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6909" y="11918657"/>
            <a:ext cx="2319403" cy="135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4A2FCB2C-633D-4F0A-A295-089455C5E537}"/>
              </a:ext>
            </a:extLst>
          </p:cNvPr>
          <p:cNvSpPr/>
          <p:nvPr/>
        </p:nvSpPr>
        <p:spPr>
          <a:xfrm>
            <a:off x="2175442" y="625785"/>
            <a:ext cx="14732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D5D84F8E-8A63-4F3D-A86F-EEA35D807411}"/>
              </a:ext>
            </a:extLst>
          </p:cNvPr>
          <p:cNvSpPr txBox="1"/>
          <p:nvPr/>
        </p:nvSpPr>
        <p:spPr>
          <a:xfrm>
            <a:off x="2175442" y="944857"/>
            <a:ext cx="15391589" cy="1047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dirty="0">
                <a:solidFill>
                  <a:srgbClr val="005DA9"/>
                </a:solidFill>
              </a:rPr>
              <a:t>Interconnection sections</a:t>
            </a:r>
            <a:endParaRPr lang="en-GB" dirty="0">
              <a:solidFill>
                <a:srgbClr val="005DA9"/>
              </a:solidFill>
            </a:endParaRPr>
          </a:p>
        </p:txBody>
      </p:sp>
      <p:sp>
        <p:nvSpPr>
          <p:cNvPr id="16" name="01">
            <a:extLst>
              <a:ext uri="{FF2B5EF4-FFF2-40B4-BE49-F238E27FC236}">
                <a16:creationId xmlns:a16="http://schemas.microsoft.com/office/drawing/2014/main" id="{B5AF5704-FFE7-403A-BA81-2A826F53DACF}"/>
              </a:ext>
            </a:extLst>
          </p:cNvPr>
          <p:cNvSpPr txBox="1"/>
          <p:nvPr/>
        </p:nvSpPr>
        <p:spPr>
          <a:xfrm>
            <a:off x="0" y="193421"/>
            <a:ext cx="1315964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3600" dirty="0"/>
              <a:t>0</a:t>
            </a:r>
            <a:r>
              <a:rPr lang="en-US" sz="3600" dirty="0"/>
              <a:t>5</a:t>
            </a:r>
            <a:endParaRPr sz="3600" dirty="0"/>
          </a:p>
        </p:txBody>
      </p:sp>
      <p:sp>
        <p:nvSpPr>
          <p:cNvPr id="7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17B1451A-9FDD-4C43-B406-11E54FDF778F}"/>
              </a:ext>
            </a:extLst>
          </p:cNvPr>
          <p:cNvSpPr txBox="1"/>
          <p:nvPr/>
        </p:nvSpPr>
        <p:spPr>
          <a:xfrm>
            <a:off x="2175443" y="2131275"/>
            <a:ext cx="11716404" cy="1087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Land cable transmission lines (approx. 19km)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3600" dirty="0" err="1"/>
              <a:t>Lavrio</a:t>
            </a:r>
            <a:r>
              <a:rPr lang="en-US" sz="3600" dirty="0"/>
              <a:t>, Serifos, Milos from Serifos, Milos to Folegandros, Folegandros, Santorini and Naxos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Submarine cable transmission lines 150kV (approx. 350km)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3600" dirty="0" err="1"/>
              <a:t>Lavrio</a:t>
            </a:r>
            <a:r>
              <a:rPr lang="en-US" sz="3600" dirty="0"/>
              <a:t>-Serifos, Serifos-Milos, Milos-Folegandros, Folegandros-Santorini and Santorini-Naxos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Construction of 4 new GIS 150kV S/Ss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3600" dirty="0"/>
              <a:t>Serifos, Milos, Folegandros and Santorini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Installation of a Dynamic Reactive Power Compensation Unit (SVC) -100/+50MVAr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3600" dirty="0"/>
              <a:t>Santorini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FCC36B-6B63-6448-A8E3-86857871A189}"/>
              </a:ext>
            </a:extLst>
          </p:cNvPr>
          <p:cNvSpPr/>
          <p:nvPr/>
        </p:nvSpPr>
        <p:spPr>
          <a:xfrm rot="16200000">
            <a:off x="-5327292" y="7023713"/>
            <a:ext cx="11928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GB" sz="4000" dirty="0">
                <a:solidFill>
                  <a:schemeClr val="bg1"/>
                </a:solidFill>
                <a:sym typeface="Roboto"/>
              </a:rPr>
              <a:t>Interconnection of Western and Southern Cyclades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122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EBD4C-AE56-A84C-9760-9B2205254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F46EDA2-1164-C94B-8041-2D2F8DD85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0"/>
            <a:ext cx="13335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4A2FCB2C-633D-4F0A-A295-089455C5E537}"/>
              </a:ext>
            </a:extLst>
          </p:cNvPr>
          <p:cNvSpPr/>
          <p:nvPr/>
        </p:nvSpPr>
        <p:spPr>
          <a:xfrm>
            <a:off x="2175441" y="584845"/>
            <a:ext cx="14732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D5D84F8E-8A63-4F3D-A86F-EEA35D807411}"/>
              </a:ext>
            </a:extLst>
          </p:cNvPr>
          <p:cNvSpPr txBox="1"/>
          <p:nvPr/>
        </p:nvSpPr>
        <p:spPr>
          <a:xfrm>
            <a:off x="2175442" y="949698"/>
            <a:ext cx="15391589" cy="1038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dirty="0">
                <a:solidFill>
                  <a:srgbClr val="005DA9"/>
                </a:solidFill>
              </a:rPr>
              <a:t>Benefits</a:t>
            </a:r>
            <a:endParaRPr lang="en-GB" dirty="0">
              <a:solidFill>
                <a:srgbClr val="005DA9"/>
              </a:solidFill>
            </a:endParaRPr>
          </a:p>
        </p:txBody>
      </p:sp>
      <p:sp>
        <p:nvSpPr>
          <p:cNvPr id="16" name="01">
            <a:extLst>
              <a:ext uri="{FF2B5EF4-FFF2-40B4-BE49-F238E27FC236}">
                <a16:creationId xmlns:a16="http://schemas.microsoft.com/office/drawing/2014/main" id="{B5AF5704-FFE7-403A-BA81-2A826F53DACF}"/>
              </a:ext>
            </a:extLst>
          </p:cNvPr>
          <p:cNvSpPr txBox="1"/>
          <p:nvPr/>
        </p:nvSpPr>
        <p:spPr>
          <a:xfrm>
            <a:off x="0" y="193421"/>
            <a:ext cx="1315964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3600" dirty="0"/>
              <a:t>0</a:t>
            </a:r>
            <a:r>
              <a:rPr lang="en-US" sz="3600" dirty="0"/>
              <a:t>6</a:t>
            </a:r>
            <a:endParaRPr sz="3600" dirty="0"/>
          </a:p>
        </p:txBody>
      </p:sp>
      <p:sp>
        <p:nvSpPr>
          <p:cNvPr id="7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527AD78B-1E1C-8242-A1B6-900E02DF2A8F}"/>
              </a:ext>
            </a:extLst>
          </p:cNvPr>
          <p:cNvSpPr txBox="1"/>
          <p:nvPr/>
        </p:nvSpPr>
        <p:spPr>
          <a:xfrm>
            <a:off x="2175441" y="2343744"/>
            <a:ext cx="13175927" cy="1087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Allow the reliable supply of Western and Southern Cyclades.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Create an additional strong connecting route to the mainland interconnected System for all the Cycladic Islands.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Permit the substitution of local conventional power stations (oil-fired).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Reduce CO</a:t>
            </a:r>
            <a:r>
              <a:rPr lang="en-US" sz="2400" dirty="0"/>
              <a:t>2 </a:t>
            </a:r>
            <a:r>
              <a:rPr lang="en-US" sz="4000" dirty="0"/>
              <a:t>emissions: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~</a:t>
            </a:r>
            <a:r>
              <a:rPr lang="el-GR" sz="4000" dirty="0"/>
              <a:t>100</a:t>
            </a:r>
            <a:r>
              <a:rPr lang="en-US" sz="4000" dirty="0"/>
              <a:t>kt/y in 2025 (first year of full operation)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~120kt/y in 2030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4000" dirty="0"/>
              <a:t>Increase the margin of new RES development in Cyclades.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3B4D138D-DED5-DD49-BDBC-C7E54400B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0" y="10092937"/>
            <a:ext cx="7848600" cy="363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78414EC-00A7-C941-8498-22F75D258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6909" y="11918657"/>
            <a:ext cx="2319403" cy="135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D5067D-7B95-FF45-A0AB-0000A102CDE6}"/>
              </a:ext>
            </a:extLst>
          </p:cNvPr>
          <p:cNvSpPr/>
          <p:nvPr/>
        </p:nvSpPr>
        <p:spPr>
          <a:xfrm rot="16200000">
            <a:off x="-5327292" y="7023713"/>
            <a:ext cx="11928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GB" sz="4000" dirty="0">
                <a:solidFill>
                  <a:schemeClr val="bg1"/>
                </a:solidFill>
                <a:sym typeface="Roboto"/>
              </a:rPr>
              <a:t>Interconnection of Western and Southern Cyclades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451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nnual Strategy Meeting 2020…"/>
          <p:cNvSpPr txBox="1"/>
          <p:nvPr/>
        </p:nvSpPr>
        <p:spPr>
          <a:xfrm>
            <a:off x="7848733" y="4292890"/>
            <a:ext cx="8686534" cy="1047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dirty="0"/>
              <a:t>Thank you</a:t>
            </a:r>
            <a:endParaRPr lang="el-GR"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CCB9C40-7DC1-E548-9121-82E63FAED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29" y="7154458"/>
            <a:ext cx="5227552" cy="30563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36984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333</Words>
  <Application>Microsoft Office PowerPoint</Application>
  <PresentationFormat>Προσαρμογή</PresentationFormat>
  <Paragraphs>66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Helvetica Neue</vt:lpstr>
      <vt:lpstr>Roboto</vt:lpstr>
      <vt:lpstr>Roboto Black</vt:lpstr>
      <vt:lpstr>Roboto Light</vt:lpstr>
      <vt:lpstr>Wingdings</vt:lpstr>
      <vt:lpstr>21_BasicWhite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Bada Katerina</cp:lastModifiedBy>
  <cp:revision>62</cp:revision>
  <dcterms:modified xsi:type="dcterms:W3CDTF">2021-06-13T17:19:25Z</dcterms:modified>
</cp:coreProperties>
</file>