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7"/>
  </p:notesMasterIdLst>
  <p:sldIdLst>
    <p:sldId id="510" r:id="rId2"/>
    <p:sldId id="328" r:id="rId3"/>
    <p:sldId id="532" r:id="rId4"/>
    <p:sldId id="589" r:id="rId5"/>
    <p:sldId id="550" r:id="rId6"/>
    <p:sldId id="334" r:id="rId7"/>
    <p:sldId id="578" r:id="rId8"/>
    <p:sldId id="562" r:id="rId9"/>
    <p:sldId id="531" r:id="rId10"/>
    <p:sldId id="551" r:id="rId11"/>
    <p:sldId id="552" r:id="rId12"/>
    <p:sldId id="553" r:id="rId13"/>
    <p:sldId id="554" r:id="rId14"/>
    <p:sldId id="530" r:id="rId15"/>
    <p:sldId id="564" r:id="rId16"/>
    <p:sldId id="558" r:id="rId17"/>
    <p:sldId id="565" r:id="rId18"/>
    <p:sldId id="567" r:id="rId19"/>
    <p:sldId id="555" r:id="rId20"/>
    <p:sldId id="568" r:id="rId21"/>
    <p:sldId id="569" r:id="rId22"/>
    <p:sldId id="570" r:id="rId23"/>
    <p:sldId id="573" r:id="rId24"/>
    <p:sldId id="556" r:id="rId25"/>
    <p:sldId id="574" r:id="rId26"/>
    <p:sldId id="575" r:id="rId27"/>
    <p:sldId id="581" r:id="rId28"/>
    <p:sldId id="583" r:id="rId29"/>
    <p:sldId id="584" r:id="rId30"/>
    <p:sldId id="542" r:id="rId31"/>
    <p:sldId id="294" r:id="rId32"/>
    <p:sldId id="577" r:id="rId33"/>
    <p:sldId id="587" r:id="rId34"/>
    <p:sldId id="588" r:id="rId35"/>
    <p:sldId id="259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postolis dimitropoulos" initials="ad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476"/>
    <a:srgbClr val="009193"/>
    <a:srgbClr val="ED7D31"/>
    <a:srgbClr val="02AEF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–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Medium Style 3 –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–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88"/>
    <p:restoredTop sz="90367"/>
  </p:normalViewPr>
  <p:slideViewPr>
    <p:cSldViewPr snapToGrid="0" snapToObjects="1">
      <p:cViewPr varScale="1">
        <p:scale>
          <a:sx n="97" d="100"/>
          <a:sy n="97" d="100"/>
        </p:scale>
        <p:origin x="784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Roboto Regular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Roboto Regular" charset="0"/>
              </a:defRPr>
            </a:lvl1pPr>
          </a:lstStyle>
          <a:p>
            <a:fld id="{F5D597F6-B1E6-9948-9572-CE8552A41E40}" type="datetimeFigureOut">
              <a:rPr lang="en-US" smtClean="0"/>
              <a:pPr/>
              <a:t>6/30/21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Roboto Regular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Roboto Regular" charset="0"/>
              </a:defRPr>
            </a:lvl1pPr>
          </a:lstStyle>
          <a:p>
            <a:fld id="{E8F0C22D-7263-2D43-AFDE-834F13898FC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108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Roboto Regular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Roboto Regular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Roboto Regular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Roboto Regular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Roboto Regular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 /01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F0C22D-7263-2D43-AFDE-834F13898FC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Regular" charset="0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Regular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81564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Intro /01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F0C22D-7263-2D43-AFDE-834F13898FC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7671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Intro /01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F0C22D-7263-2D43-AFDE-834F13898FC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4040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Intro /01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F0C22D-7263-2D43-AFDE-834F13898FC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2166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Intro /01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F0C22D-7263-2D43-AFDE-834F13898FC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Regular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Regular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96701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6b20904999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6b20904999_0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965474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6b20904999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6b20904999_0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508781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F0C22D-7263-2D43-AFDE-834F13898FC8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8389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Intro /01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F0C22D-7263-2D43-AFDE-834F13898FC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Regular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Regular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81594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6b20904999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6b20904999_0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700943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6b20904999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6b20904999_0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l-GR" dirty="0"/>
              <a:t>Κόστος 800 Συμβούλων Εκπαίδευσης + 116 Εποπτών + 13 Περιφερειακών Εποπτών: </a:t>
            </a:r>
            <a:r>
              <a:rPr lang="el-GR" sz="1200" b="1" i="0" u="none" strike="noStrike" kern="1200" dirty="0">
                <a:solidFill>
                  <a:schemeClr val="tx1"/>
                </a:solidFill>
                <a:effectLst/>
                <a:latin typeface="Roboto Regular" charset="0"/>
                <a:ea typeface="+mn-ea"/>
                <a:cs typeface="+mn-cs"/>
              </a:rPr>
              <a:t> 1.852.800 ευρώ / έτος</a:t>
            </a:r>
            <a:endParaRPr lang="el-GR"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430122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Intro /01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F0C22D-7263-2D43-AFDE-834F13898FC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Regular" charset="0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Regular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05952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6b20904999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6b20904999_0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l-GR" dirty="0"/>
              <a:t>Κόστος 800 Συμβούλων Εκπαίδευσης + 116 Εποπτών + 13 Περιφερειακών Εποπτών: </a:t>
            </a:r>
            <a:r>
              <a:rPr lang="el-GR" sz="1200" b="1" i="0" u="none" strike="noStrike" kern="1200" dirty="0">
                <a:solidFill>
                  <a:schemeClr val="tx1"/>
                </a:solidFill>
                <a:effectLst/>
                <a:latin typeface="Roboto Regular" charset="0"/>
                <a:ea typeface="+mn-ea"/>
                <a:cs typeface="+mn-cs"/>
              </a:rPr>
              <a:t> 1.852.800 ευρώ / έτος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943164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Intro /01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F0C22D-7263-2D43-AFDE-834F13898FC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Regular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Regular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93912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Intro /01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F0C22D-7263-2D43-AFDE-834F13898FC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Regular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Regular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45307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Intro /01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F0C22D-7263-2D43-AFDE-834F13898FC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62094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Intro /01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F0C22D-7263-2D43-AFDE-834F13898FC8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00348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Intro /01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F0C22D-7263-2D43-AFDE-834F13898FC8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60137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Intro /01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F0C22D-7263-2D43-AFDE-834F13898FC8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47202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Intro /01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F0C22D-7263-2D43-AFDE-834F13898FC8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85454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 /01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F0C22D-7263-2D43-AFDE-834F13898FC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Regular" charset="0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Regular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441753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6b12c95e1e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6b12c95e1e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43832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Intro /01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F0C22D-7263-2D43-AFDE-834F13898FC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Regular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Regular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431410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6b12c95e1e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6b12c95e1e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367167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6b12c95e1e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6b12c95e1e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5673032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6b12c95e1e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6b12c95e1e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1584749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End /01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F0C22D-7263-2D43-AFDE-834F13898FC8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0980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Intro /01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F0C22D-7263-2D43-AFDE-834F13898FC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7839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Intro /01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F0C22D-7263-2D43-AFDE-834F13898FC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Regular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Regular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96552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6b20904999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6b20904999_0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719515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6b20904999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6b20904999_0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947089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6b20904999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6b20904999_0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481114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Intro /01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F0C22D-7263-2D43-AFDE-834F13898FC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114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AC55F-2063-DB47-93AF-3A96D469569A}" type="datetimeFigureOut">
              <a:rPr lang="en-US" smtClean="0"/>
              <a:t>6/30/21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DB868-3F35-684A-85CB-C6013B418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997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AC55F-2063-DB47-93AF-3A96D469569A}" type="datetimeFigureOut">
              <a:rPr lang="en-US" smtClean="0"/>
              <a:t>6/30/21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DB868-3F35-684A-85CB-C6013B418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860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AC55F-2063-DB47-93AF-3A96D469569A}" type="datetimeFigureOut">
              <a:rPr lang="en-US" smtClean="0"/>
              <a:t>6/30/21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DB868-3F35-684A-85CB-C6013B418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098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AC55F-2063-DB47-93AF-3A96D469569A}" type="datetimeFigureOut">
              <a:rPr lang="en-US" smtClean="0"/>
              <a:t>6/30/21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DB868-3F35-684A-85CB-C6013B418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994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AC55F-2063-DB47-93AF-3A96D469569A}" type="datetimeFigureOut">
              <a:rPr lang="en-US" smtClean="0"/>
              <a:t>6/30/21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DB868-3F35-684A-85CB-C6013B418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529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AC55F-2063-DB47-93AF-3A96D469569A}" type="datetimeFigureOut">
              <a:rPr lang="en-US" smtClean="0"/>
              <a:t>6/30/21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DB868-3F35-684A-85CB-C6013B418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652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AC55F-2063-DB47-93AF-3A96D469569A}" type="datetimeFigureOut">
              <a:rPr lang="en-US" smtClean="0"/>
              <a:t>6/30/21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DB868-3F35-684A-85CB-C6013B418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404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AC55F-2063-DB47-93AF-3A96D469569A}" type="datetimeFigureOut">
              <a:rPr lang="en-US" smtClean="0"/>
              <a:t>6/30/21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DB868-3F35-684A-85CB-C6013B418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131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AC55F-2063-DB47-93AF-3A96D469569A}" type="datetimeFigureOut">
              <a:rPr lang="en-US" smtClean="0"/>
              <a:t>6/30/21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DB868-3F35-684A-85CB-C6013B418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244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AC55F-2063-DB47-93AF-3A96D469569A}" type="datetimeFigureOut">
              <a:rPr lang="en-US" smtClean="0"/>
              <a:t>6/30/21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DB868-3F35-684A-85CB-C6013B418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478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AC55F-2063-DB47-93AF-3A96D469569A}" type="datetimeFigureOut">
              <a:rPr lang="en-US" smtClean="0"/>
              <a:t>6/30/21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DB868-3F35-684A-85CB-C6013B418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810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CAC55F-2063-DB47-93AF-3A96D469569A}" type="datetimeFigureOut">
              <a:rPr lang="en-US" smtClean="0"/>
              <a:pPr/>
              <a:t>6/30/21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8DB868-3F35-684A-85CB-C6013B4185D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788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F4540133-4F80-7847-85FF-A47B419E88E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CAD2CDB-9BF8-4448-8880-832B33B17B6A}"/>
              </a:ext>
            </a:extLst>
          </p:cNvPr>
          <p:cNvSpPr txBox="1"/>
          <p:nvPr/>
        </p:nvSpPr>
        <p:spPr>
          <a:xfrm>
            <a:off x="1473375" y="3675282"/>
            <a:ext cx="6756226" cy="2510779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pPr lvl="0" defTabSz="914377">
              <a:buClr>
                <a:srgbClr val="000000"/>
              </a:buClr>
            </a:pPr>
            <a:r>
              <a:rPr lang="el-GR" sz="28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Νομοσχέδιο για την Αναβάθμιση </a:t>
            </a:r>
            <a:endParaRPr lang="en-US" sz="28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 defTabSz="914377">
              <a:buClr>
                <a:srgbClr val="000000"/>
              </a:buClr>
            </a:pPr>
            <a:r>
              <a:rPr lang="el-GR" sz="28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του Σχολείου και την Ενδυνάμωση των Εκπαιδευτικών</a:t>
            </a:r>
          </a:p>
        </p:txBody>
      </p:sp>
    </p:spTree>
    <p:extLst>
      <p:ext uri="{BB962C8B-B14F-4D97-AF65-F5344CB8AC3E}">
        <p14:creationId xmlns:p14="http://schemas.microsoft.com/office/powerpoint/2010/main" val="37039432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41E3AD28-AD0F-CE49-993B-A88BEEEF273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02AEF0"/>
          </a:solidFill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FB038D9-386A-C34F-9B44-4F4587B3CA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913" y="1531311"/>
            <a:ext cx="720000" cy="699391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629B088F-60CE-4E4A-9F50-3C0D6DB92B74}"/>
              </a:ext>
            </a:extLst>
          </p:cNvPr>
          <p:cNvSpPr/>
          <p:nvPr/>
        </p:nvSpPr>
        <p:spPr>
          <a:xfrm>
            <a:off x="1365428" y="2405081"/>
            <a:ext cx="10131923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l-GR" sz="2000" b="1" dirty="0">
                <a:solidFill>
                  <a:srgbClr val="00347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Ελεύθερη επιλογή βιβλίου </a:t>
            </a:r>
            <a:r>
              <a:rPr lang="el-GR" sz="2000" dirty="0">
                <a:solidFill>
                  <a:srgbClr val="00347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(Ελλάδα και Κύπρος εξαίρεση στην ΕΕ με την πρόβλεψη μοναδικού σχολικού εγχειριδίου)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2000" b="1" dirty="0">
                <a:solidFill>
                  <a:srgbClr val="00347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Αυτονομία ως προς τη μορφή των 4μηνιαίων δοκιμασιών αξιολόγησης </a:t>
            </a:r>
            <a:r>
              <a:rPr lang="el-GR" sz="2000" dirty="0">
                <a:solidFill>
                  <a:srgbClr val="00347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(π.χ. ατομική/ομαδική εργασία, </a:t>
            </a:r>
            <a:r>
              <a:rPr lang="en-GB" sz="2000" dirty="0">
                <a:solidFill>
                  <a:srgbClr val="00347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flipped classroom, </a:t>
            </a:r>
            <a:r>
              <a:rPr lang="el-GR" sz="2000" dirty="0">
                <a:solidFill>
                  <a:srgbClr val="00347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αντί για ωριαίο διαγώνισμα)</a:t>
            </a:r>
            <a:r>
              <a:rPr lang="el-GR" sz="2000" b="1" dirty="0">
                <a:solidFill>
                  <a:srgbClr val="00347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&amp; τέλος στην υπερρύθμιση λοιπών ενδιάμεσων δοκιμασιών </a:t>
            </a:r>
            <a:r>
              <a:rPr lang="el-GR" sz="2000" dirty="0">
                <a:solidFill>
                  <a:srgbClr val="00347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(π.χ. στον αριθμό και διάρκεια λοιπών δοκιμασιών)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2000" b="1" dirty="0">
                <a:solidFill>
                  <a:srgbClr val="00347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Αποκέντρωση της διαδικασίας διεξαγωγής εκπαιδευτικών δράσεων και προγραμμάτων</a:t>
            </a:r>
            <a:r>
              <a:rPr lang="el-GR" sz="2000" dirty="0">
                <a:solidFill>
                  <a:srgbClr val="00347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– σήμερα απαιτείται έγκριση ΥΠΑΙΘ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2000" b="1" dirty="0">
                <a:solidFill>
                  <a:srgbClr val="00347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Δυνατότητα</a:t>
            </a:r>
            <a:r>
              <a:rPr lang="el-GR" sz="2000" dirty="0">
                <a:solidFill>
                  <a:srgbClr val="00347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διοργάνωσης </a:t>
            </a:r>
            <a:r>
              <a:rPr lang="el-GR" sz="2000" b="1" dirty="0">
                <a:solidFill>
                  <a:srgbClr val="00347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εκπαιδευτικών ομίλων (υπεύθυνοι </a:t>
            </a:r>
            <a:r>
              <a:rPr lang="el-GR" sz="2000" b="1" dirty="0" err="1">
                <a:solidFill>
                  <a:srgbClr val="00347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εκπ</a:t>
            </a:r>
            <a:r>
              <a:rPr lang="el-GR" sz="2000" b="1" dirty="0">
                <a:solidFill>
                  <a:srgbClr val="00347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/</a:t>
            </a:r>
            <a:r>
              <a:rPr lang="el-GR" sz="2000" b="1" dirty="0" err="1">
                <a:solidFill>
                  <a:srgbClr val="00347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κών</a:t>
            </a:r>
            <a:r>
              <a:rPr lang="el-GR" sz="2000" b="1" dirty="0">
                <a:solidFill>
                  <a:srgbClr val="00347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ομίλων)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2000" b="1" dirty="0">
                <a:solidFill>
                  <a:srgbClr val="00347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Απλοποίηση</a:t>
            </a:r>
            <a:r>
              <a:rPr lang="el-GR" sz="2000" dirty="0">
                <a:solidFill>
                  <a:srgbClr val="00347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διαδικασίας διενέργειας </a:t>
            </a:r>
            <a:r>
              <a:rPr lang="el-GR" sz="2000" b="1" dirty="0">
                <a:solidFill>
                  <a:srgbClr val="00347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ερευνών και πρακτικής άσκησης </a:t>
            </a:r>
            <a:r>
              <a:rPr lang="el-GR" sz="2000" dirty="0">
                <a:solidFill>
                  <a:srgbClr val="00347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εντός των σχολικών μονάδων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F062ED7-1208-5045-8476-A10F92BBC63A}"/>
              </a:ext>
            </a:extLst>
          </p:cNvPr>
          <p:cNvSpPr/>
          <p:nvPr/>
        </p:nvSpPr>
        <p:spPr>
          <a:xfrm>
            <a:off x="1365428" y="1487751"/>
            <a:ext cx="1013192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200" b="1" dirty="0">
                <a:solidFill>
                  <a:srgbClr val="00347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Εμπιστοσύνη στους Εκπαιδευτικούς με Μεγαλύτερη Ελευθερία στην Οργάνωση της Διδασκαλίας:</a:t>
            </a:r>
            <a:endParaRPr lang="el-GR" sz="2200" dirty="0">
              <a:solidFill>
                <a:srgbClr val="003476"/>
              </a:solidFill>
              <a:highlight>
                <a:srgbClr val="FFFF00"/>
              </a:highlight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95F6E0F-9BA6-B946-A5C1-AAEC82E31F3D}"/>
              </a:ext>
            </a:extLst>
          </p:cNvPr>
          <p:cNvSpPr txBox="1"/>
          <p:nvPr/>
        </p:nvSpPr>
        <p:spPr>
          <a:xfrm>
            <a:off x="366284" y="714859"/>
            <a:ext cx="10904261" cy="58581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l-GR" sz="2400" b="1" dirty="0">
                <a:solidFill>
                  <a:srgbClr val="003476"/>
                </a:solidFill>
                <a:latin typeface="Roboto" panose="02000000000000000000" pitchFamily="2" charset="0"/>
                <a:ea typeface="Roboto" panose="02000000000000000000" pitchFamily="2" charset="0"/>
                <a:cs typeface="Roboto Regular" charset="0"/>
              </a:rPr>
              <a:t>ΕΝΙΣΧΥΣΗ ΤΗΣ ΑΥΤΟΝΟΜΙΑΣ ΣΕ 3 ΑΞΟΝΕΣ: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9F3A9C0-FFC8-4543-8481-6CE295CC2527}"/>
              </a:ext>
            </a:extLst>
          </p:cNvPr>
          <p:cNvSpPr/>
          <p:nvPr/>
        </p:nvSpPr>
        <p:spPr>
          <a:xfrm>
            <a:off x="0" y="0"/>
            <a:ext cx="12192000" cy="491677"/>
          </a:xfrm>
          <a:prstGeom prst="rect">
            <a:avLst/>
          </a:prstGeom>
          <a:solidFill>
            <a:srgbClr val="02AE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69C6A59-7CD7-9D4C-AF2A-582F181891DC}"/>
              </a:ext>
            </a:extLst>
          </p:cNvPr>
          <p:cNvSpPr/>
          <p:nvPr/>
        </p:nvSpPr>
        <p:spPr>
          <a:xfrm>
            <a:off x="375137" y="131539"/>
            <a:ext cx="171713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377">
              <a:spcBef>
                <a:spcPts val="1000"/>
              </a:spcBef>
              <a:spcAft>
                <a:spcPts val="1000"/>
              </a:spcAft>
              <a:buClr>
                <a:schemeClr val="bg1"/>
              </a:buClr>
            </a:pPr>
            <a:r>
              <a:rPr lang="el-GR" sz="11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ΑΥΤΟΝΟΜΙΑ ΣΧΟΛΕΙΩΝ</a:t>
            </a:r>
          </a:p>
        </p:txBody>
      </p:sp>
    </p:spTree>
    <p:extLst>
      <p:ext uri="{BB962C8B-B14F-4D97-AF65-F5344CB8AC3E}">
        <p14:creationId xmlns:p14="http://schemas.microsoft.com/office/powerpoint/2010/main" val="6955754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41E3AD28-AD0F-CE49-993B-A88BEEEF273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02AEF0"/>
          </a:solidFill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3BBEAE2-3230-FB48-A72D-A95A5D0A43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981" y="1333766"/>
            <a:ext cx="762000" cy="762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DD3FF74-446C-4644-BCE6-BD0158450CD2}"/>
              </a:ext>
            </a:extLst>
          </p:cNvPr>
          <p:cNvSpPr/>
          <p:nvPr/>
        </p:nvSpPr>
        <p:spPr>
          <a:xfrm>
            <a:off x="1412377" y="1333766"/>
            <a:ext cx="1013192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200" b="1" dirty="0">
                <a:solidFill>
                  <a:srgbClr val="00347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Ενίσχυση του ρόλου του Διευθυντή και των Εκπαιδευτικών σε θέσεις ευθύνης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C0777C7-A0F5-8540-9714-66049066EF30}"/>
              </a:ext>
            </a:extLst>
          </p:cNvPr>
          <p:cNvSpPr/>
          <p:nvPr/>
        </p:nvSpPr>
        <p:spPr>
          <a:xfrm>
            <a:off x="1412377" y="1978283"/>
            <a:ext cx="1013192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l-GR" sz="2000" b="1" dirty="0">
                <a:solidFill>
                  <a:srgbClr val="00347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Θέσπιση υποστηρικτικών οργάνων </a:t>
            </a:r>
            <a:r>
              <a:rPr lang="el-GR" sz="2000" dirty="0">
                <a:solidFill>
                  <a:srgbClr val="00347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– </a:t>
            </a:r>
            <a:r>
              <a:rPr lang="en-GB" sz="2000" dirty="0">
                <a:solidFill>
                  <a:srgbClr val="00347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distributed leadership model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l-GR" sz="2000" dirty="0">
                <a:solidFill>
                  <a:srgbClr val="00347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Ενδοσχολικοί Συντονιστές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l-GR" sz="2000" dirty="0">
                <a:solidFill>
                  <a:srgbClr val="00347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Μέντορες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l-GR" sz="2000" dirty="0">
                <a:solidFill>
                  <a:srgbClr val="00347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Υποδιευθυντές (επιλογή μετά από εισήγηση Διευθυντή)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l-GR" sz="2000" dirty="0">
                <a:solidFill>
                  <a:srgbClr val="00347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Υπεύθυνος διασύνδεσης με τη μαθητεία στα ΕΝΕΕΓΥΛ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2000" dirty="0">
                <a:solidFill>
                  <a:srgbClr val="00347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Υποχρεωτική</a:t>
            </a:r>
            <a:r>
              <a:rPr lang="el-GR" sz="2000" b="1" dirty="0">
                <a:solidFill>
                  <a:srgbClr val="00347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διοργάνωση ετήσιων επιμορφώσεων 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2000" b="1" dirty="0">
                <a:solidFill>
                  <a:srgbClr val="00347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Διευθυντής ως αξιολογητής </a:t>
            </a:r>
            <a:r>
              <a:rPr lang="el-GR" sz="2000" dirty="0">
                <a:solidFill>
                  <a:srgbClr val="00347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των εκπαιδευτικών του – παρατηρήσεις μαθημάτων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2000" dirty="0">
                <a:solidFill>
                  <a:srgbClr val="00347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Αρμοδιότητα για τη </a:t>
            </a:r>
            <a:r>
              <a:rPr lang="el-GR" sz="2000" b="1" dirty="0">
                <a:solidFill>
                  <a:srgbClr val="00347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διοργάνωση παιδαγωγικών συναντήσεων 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2000" dirty="0">
                <a:solidFill>
                  <a:srgbClr val="00347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Αρμοδιότητα για την </a:t>
            </a:r>
            <a:r>
              <a:rPr lang="el-GR" sz="2000" b="1" dirty="0">
                <a:solidFill>
                  <a:srgbClr val="00347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άσκηση πειθαρχικού ελέγχου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2000" dirty="0">
                <a:solidFill>
                  <a:srgbClr val="00347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Δυνατότητα </a:t>
            </a:r>
            <a:r>
              <a:rPr lang="el-GR" sz="2000" b="1" dirty="0">
                <a:solidFill>
                  <a:srgbClr val="00347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αξιοποίησης σχολικών εγκαταστάσεων </a:t>
            </a:r>
            <a:r>
              <a:rPr lang="el-GR" sz="2000" dirty="0">
                <a:solidFill>
                  <a:srgbClr val="00347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εκτός σχολικού ωραρίου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2000" b="1" dirty="0">
                <a:solidFill>
                  <a:srgbClr val="00347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Δυνατότητα εξασφάλισης επιπλέον πόρων</a:t>
            </a:r>
            <a:r>
              <a:rPr lang="el-GR" sz="2000" dirty="0">
                <a:solidFill>
                  <a:srgbClr val="00347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μέσα από τη διοργάνωση εκδηλώσεων &amp; την ευκολότερη αποδοχή δωρεών και χορηγιών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2000" b="1" dirty="0">
                <a:solidFill>
                  <a:srgbClr val="00347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Αύξηση θητείας </a:t>
            </a:r>
            <a:r>
              <a:rPr lang="el-GR" sz="2000" dirty="0">
                <a:solidFill>
                  <a:srgbClr val="00347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από 3ετή σε 4ετή και δυνατότητα </a:t>
            </a:r>
            <a:r>
              <a:rPr lang="el-GR" sz="2000" b="1" dirty="0">
                <a:solidFill>
                  <a:srgbClr val="00347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επαναδιορισμού</a:t>
            </a:r>
            <a:r>
              <a:rPr lang="el-GR" sz="2000" dirty="0">
                <a:solidFill>
                  <a:srgbClr val="00347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χωρίς όριο 2 θητειών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56AFCF-BB82-814A-9BF4-EE44372FBFB9}"/>
              </a:ext>
            </a:extLst>
          </p:cNvPr>
          <p:cNvSpPr txBox="1"/>
          <p:nvPr/>
        </p:nvSpPr>
        <p:spPr>
          <a:xfrm>
            <a:off x="366284" y="708072"/>
            <a:ext cx="10904261" cy="58581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l-GR" sz="2400" b="1" dirty="0">
                <a:solidFill>
                  <a:srgbClr val="003476"/>
                </a:solidFill>
                <a:latin typeface="Roboto" panose="02000000000000000000" pitchFamily="2" charset="0"/>
                <a:ea typeface="Roboto" panose="02000000000000000000" pitchFamily="2" charset="0"/>
                <a:cs typeface="Roboto Regular" charset="0"/>
              </a:rPr>
              <a:t>ΕΝΙΣΧΥΣΗ ΤΗΣ ΑΥΤΟΝΟΜΙΑΣ ΣΕ 3 ΑΞΟΝΕΣ: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A4CCB90-E8FD-AD41-80AD-3B8F94FD7EB5}"/>
              </a:ext>
            </a:extLst>
          </p:cNvPr>
          <p:cNvSpPr/>
          <p:nvPr/>
        </p:nvSpPr>
        <p:spPr>
          <a:xfrm>
            <a:off x="0" y="0"/>
            <a:ext cx="12192000" cy="491677"/>
          </a:xfrm>
          <a:prstGeom prst="rect">
            <a:avLst/>
          </a:prstGeom>
          <a:solidFill>
            <a:srgbClr val="02AE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EF18772-020F-6343-8E1A-2E44155EA2D8}"/>
              </a:ext>
            </a:extLst>
          </p:cNvPr>
          <p:cNvSpPr/>
          <p:nvPr/>
        </p:nvSpPr>
        <p:spPr>
          <a:xfrm>
            <a:off x="375137" y="131539"/>
            <a:ext cx="171713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377">
              <a:spcBef>
                <a:spcPts val="1000"/>
              </a:spcBef>
              <a:spcAft>
                <a:spcPts val="1000"/>
              </a:spcAft>
              <a:buClr>
                <a:schemeClr val="bg1"/>
              </a:buClr>
            </a:pPr>
            <a:r>
              <a:rPr lang="el-GR" sz="11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ΑΥΤΟΝΟΜΙΑ ΣΧΟΛΕΙΩΝ</a:t>
            </a:r>
          </a:p>
        </p:txBody>
      </p:sp>
    </p:spTree>
    <p:extLst>
      <p:ext uri="{BB962C8B-B14F-4D97-AF65-F5344CB8AC3E}">
        <p14:creationId xmlns:p14="http://schemas.microsoft.com/office/powerpoint/2010/main" val="15712184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41E3AD28-AD0F-CE49-993B-A88BEEEF273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29" y="0"/>
            <a:ext cx="12192000" cy="6858000"/>
          </a:xfrm>
          <a:prstGeom prst="rect">
            <a:avLst/>
          </a:prstGeom>
          <a:solidFill>
            <a:srgbClr val="02AEF0"/>
          </a:solidFill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629B088F-60CE-4E4A-9F50-3C0D6DB92B74}"/>
              </a:ext>
            </a:extLst>
          </p:cNvPr>
          <p:cNvSpPr/>
          <p:nvPr/>
        </p:nvSpPr>
        <p:spPr>
          <a:xfrm>
            <a:off x="1503093" y="2045914"/>
            <a:ext cx="851070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l-GR" sz="2000" b="1" dirty="0">
                <a:solidFill>
                  <a:srgbClr val="00347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Ελληνική </a:t>
            </a:r>
            <a:r>
              <a:rPr lang="en-GB" sz="2000" b="1" dirty="0">
                <a:solidFill>
                  <a:srgbClr val="00347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PISA: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l-GR" sz="2000" b="1" dirty="0">
                <a:solidFill>
                  <a:srgbClr val="00347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Διαγνωστικά τεστ αποτελεσματικότητας </a:t>
            </a:r>
            <a:r>
              <a:rPr lang="el-GR" sz="2000" dirty="0">
                <a:solidFill>
                  <a:srgbClr val="00347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του εκπαιδευτικού συστήματος (Γλώσσα &amp; Μαθηματικά)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l-GR" sz="2000" dirty="0">
                <a:solidFill>
                  <a:srgbClr val="00347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Ανώνυμα για μαθητές Στ’ Δημοτικού &amp; Γ΄ Γυμνασίου – δεν συνεκτιμάται ο βαθμός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2000" b="1" dirty="0">
                <a:solidFill>
                  <a:srgbClr val="00347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Υποχρεωτική και προσβάσιμη ιστοσελίδα σχολικών μονάδων: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l-GR" sz="2000" dirty="0">
                <a:solidFill>
                  <a:srgbClr val="00347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Εκπαιδευτικοί όμιλοι, έκθεση αξιολόγησης σχολείου, εκπαιδευτικά προγράμματα, αθλητικές/κοινωνικές δράσεις, βιογραφικά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l-GR" sz="2000" dirty="0">
                <a:solidFill>
                  <a:srgbClr val="00347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Εξασφάλιση </a:t>
            </a:r>
            <a:r>
              <a:rPr lang="el-GR" sz="2000" b="1" dirty="0">
                <a:solidFill>
                  <a:srgbClr val="00347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προσβασιμότητας για μαθητές με αναπηρία</a:t>
            </a:r>
            <a:r>
              <a:rPr lang="el-GR" sz="2000" dirty="0">
                <a:solidFill>
                  <a:srgbClr val="00347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ή/και ειδικές εκπαιδευτικές ανάγκες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l-GR" sz="2000" dirty="0">
              <a:solidFill>
                <a:srgbClr val="003476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l-GR" sz="2000" dirty="0">
              <a:solidFill>
                <a:srgbClr val="003476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9241733-8E89-9D4F-90FA-0D83404E2387}"/>
              </a:ext>
            </a:extLst>
          </p:cNvPr>
          <p:cNvSpPr/>
          <p:nvPr/>
        </p:nvSpPr>
        <p:spPr>
          <a:xfrm>
            <a:off x="1503093" y="1377267"/>
            <a:ext cx="917673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200" b="1" dirty="0">
                <a:solidFill>
                  <a:srgbClr val="00347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Διαφάνεια και Λογοδοσία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8171300-0773-6748-B5F7-C41D9E7196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450" y="1464972"/>
            <a:ext cx="812800" cy="8128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6173C54-69AB-CB42-8ED2-BAAD71ADEE65}"/>
              </a:ext>
            </a:extLst>
          </p:cNvPr>
          <p:cNvSpPr txBox="1"/>
          <p:nvPr/>
        </p:nvSpPr>
        <p:spPr>
          <a:xfrm>
            <a:off x="366284" y="698463"/>
            <a:ext cx="10904261" cy="58581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l-GR" sz="2400" b="1" dirty="0">
                <a:solidFill>
                  <a:srgbClr val="003476"/>
                </a:solidFill>
                <a:latin typeface="Roboto" panose="02000000000000000000" pitchFamily="2" charset="0"/>
                <a:ea typeface="Roboto" panose="02000000000000000000" pitchFamily="2" charset="0"/>
                <a:cs typeface="Roboto Regular" charset="0"/>
              </a:rPr>
              <a:t>ΕΝΙΣΧΥΣΗ ΤΗΣ ΑΥΤΟΝΟΜΙΑΣ ΣΕ 3 ΑΞΟΝΕΣ: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64D166-F07C-7245-B55E-79452F046DC1}"/>
              </a:ext>
            </a:extLst>
          </p:cNvPr>
          <p:cNvSpPr/>
          <p:nvPr/>
        </p:nvSpPr>
        <p:spPr>
          <a:xfrm>
            <a:off x="0" y="0"/>
            <a:ext cx="12192000" cy="491677"/>
          </a:xfrm>
          <a:prstGeom prst="rect">
            <a:avLst/>
          </a:prstGeom>
          <a:solidFill>
            <a:srgbClr val="02AE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2914CC5-CDBA-6641-9E87-7F7AA3B7512C}"/>
              </a:ext>
            </a:extLst>
          </p:cNvPr>
          <p:cNvSpPr/>
          <p:nvPr/>
        </p:nvSpPr>
        <p:spPr>
          <a:xfrm>
            <a:off x="375137" y="131539"/>
            <a:ext cx="171713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377">
              <a:spcBef>
                <a:spcPts val="1000"/>
              </a:spcBef>
              <a:spcAft>
                <a:spcPts val="1000"/>
              </a:spcAft>
              <a:buClr>
                <a:schemeClr val="bg1"/>
              </a:buClr>
            </a:pPr>
            <a:r>
              <a:rPr lang="el-GR" sz="11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ΑΥΤΟΝΟΜΙΑ ΣΧΟΛΕΙΩΝ</a:t>
            </a:r>
          </a:p>
        </p:txBody>
      </p:sp>
    </p:spTree>
    <p:extLst>
      <p:ext uri="{BB962C8B-B14F-4D97-AF65-F5344CB8AC3E}">
        <p14:creationId xmlns:p14="http://schemas.microsoft.com/office/powerpoint/2010/main" val="19834896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4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06F5F62-4198-A444-8DE4-C77589E0C67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Τίτλος 1">
            <a:extLst>
              <a:ext uri="{FF2B5EF4-FFF2-40B4-BE49-F238E27FC236}">
                <a16:creationId xmlns:a16="http://schemas.microsoft.com/office/drawing/2014/main" id="{D8CBCC6F-F1DB-CA47-BE0E-719ABB71094F}"/>
              </a:ext>
            </a:extLst>
          </p:cNvPr>
          <p:cNvSpPr txBox="1">
            <a:spLocks/>
          </p:cNvSpPr>
          <p:nvPr/>
        </p:nvSpPr>
        <p:spPr>
          <a:xfrm>
            <a:off x="-921199" y="5234531"/>
            <a:ext cx="11209944" cy="850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33" b="0" i="0" u="none" strike="noStrike" cap="none">
                <a:solidFill>
                  <a:schemeClr val="dk1"/>
                </a:solidFill>
                <a:latin typeface="Roboto Regular" charset="0"/>
                <a:ea typeface="Roboto Regular" charset="0"/>
                <a:cs typeface="Roboto Regular" charset="0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5200"/>
              <a:buFont typeface="Arial"/>
              <a:buNone/>
              <a:tabLst/>
              <a:defRPr/>
            </a:pPr>
            <a:endParaRPr kumimoji="0" lang="el-GR" sz="3600" b="1" i="0" u="none" strike="noStrike" kern="0" cap="none" spc="0" normalizeH="0" baseline="0" noProof="0" dirty="0">
              <a:ln>
                <a:noFill/>
              </a:ln>
              <a:solidFill>
                <a:srgbClr val="02AEF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 Regular" charset="0"/>
              <a:sym typeface="Arial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022FD7E-4FBD-A547-89B0-FEDDFF77E912}"/>
              </a:ext>
            </a:extLst>
          </p:cNvPr>
          <p:cNvSpPr txBox="1"/>
          <p:nvPr/>
        </p:nvSpPr>
        <p:spPr>
          <a:xfrm>
            <a:off x="1346200" y="3574680"/>
            <a:ext cx="7987888" cy="2510779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pPr lvl="0" defTabSz="914377">
              <a:spcBef>
                <a:spcPts val="1000"/>
              </a:spcBef>
              <a:spcAft>
                <a:spcPts val="1000"/>
              </a:spcAft>
              <a:buClr>
                <a:schemeClr val="bg1"/>
              </a:buClr>
            </a:pPr>
            <a:r>
              <a:rPr lang="el-GR" sz="28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Αξιολόγηση Εκπαιδευτικών &amp; Στελεχών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E4B916B-B4B9-0143-BAF8-2AE9C01326C7}"/>
              </a:ext>
            </a:extLst>
          </p:cNvPr>
          <p:cNvSpPr txBox="1"/>
          <p:nvPr/>
        </p:nvSpPr>
        <p:spPr>
          <a:xfrm>
            <a:off x="774700" y="3574680"/>
            <a:ext cx="698500" cy="2510779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pPr lvl="0" defTabSz="914377">
              <a:spcBef>
                <a:spcPts val="1000"/>
              </a:spcBef>
              <a:spcAft>
                <a:spcPts val="1000"/>
              </a:spcAft>
              <a:buClr>
                <a:schemeClr val="bg1"/>
              </a:buClr>
            </a:pPr>
            <a:r>
              <a:rPr lang="el-GR" sz="2800" b="1" dirty="0">
                <a:solidFill>
                  <a:srgbClr val="ED7D3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1814633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35B11781-A36B-0B4A-90F7-4EFF5E2F141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Google Shape;232;p34">
            <a:extLst>
              <a:ext uri="{FF2B5EF4-FFF2-40B4-BE49-F238E27FC236}">
                <a16:creationId xmlns:a16="http://schemas.microsoft.com/office/drawing/2014/main" id="{21B89356-4234-7A45-8340-F0433CBA8A4B}"/>
              </a:ext>
            </a:extLst>
          </p:cNvPr>
          <p:cNvSpPr txBox="1"/>
          <p:nvPr/>
        </p:nvSpPr>
        <p:spPr>
          <a:xfrm>
            <a:off x="1169445" y="3184783"/>
            <a:ext cx="2695074" cy="9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l-GR" sz="2800" b="0" i="0" u="none" strike="noStrike" kern="0" cap="none" spc="-150" normalizeH="0" baseline="0" noProof="0" dirty="0">
              <a:ln>
                <a:noFill/>
              </a:ln>
              <a:solidFill>
                <a:srgbClr val="02AEF0"/>
              </a:solidFill>
              <a:effectLst/>
              <a:uLnTx/>
              <a:uFillTx/>
              <a:latin typeface="Roboto Regular" charset="0"/>
              <a:ea typeface="Roboto Regular" charset="0"/>
              <a:cs typeface="Roboto Regular" charset="0"/>
              <a:sym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0968" y="1256784"/>
            <a:ext cx="828837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dirty="0">
                <a:solidFill>
                  <a:srgbClr val="00347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Η </a:t>
            </a:r>
            <a:r>
              <a:rPr lang="el-GR" sz="2000" b="1" dirty="0">
                <a:solidFill>
                  <a:srgbClr val="00347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βελτίωση</a:t>
            </a:r>
            <a:r>
              <a:rPr lang="el-GR" sz="2000" dirty="0">
                <a:solidFill>
                  <a:srgbClr val="00347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ενός συστήματος προϋποθέτει την προηγούμενη αξιολόγησή του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l-GR" sz="2000" b="1" dirty="0">
              <a:solidFill>
                <a:srgbClr val="00347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b="1" dirty="0">
                <a:solidFill>
                  <a:srgbClr val="00347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Υποχρεωτική συμμετοχή σε οποιαδήποτε διαδικασία αξιολόγησης (σχολικής μονάδας, εκπαιδευτικών, στελεχών) </a:t>
            </a:r>
            <a:r>
              <a:rPr lang="el-GR" sz="2000" dirty="0">
                <a:solidFill>
                  <a:srgbClr val="00347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από τη θέση αξιολογητή ή/και του αξιολογούμενου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l-GR" sz="2000" b="1" dirty="0">
              <a:solidFill>
                <a:srgbClr val="00347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dirty="0">
                <a:solidFill>
                  <a:srgbClr val="00347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Αξιολόγηση εκπαιδευτικών </a:t>
            </a:r>
            <a:r>
              <a:rPr lang="el-GR" sz="2000" b="1" dirty="0">
                <a:solidFill>
                  <a:srgbClr val="00347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με καθαρά βελτιωτικό (και όχι τιμωρητικό) χαρακτήρα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l-GR" sz="2000" dirty="0">
              <a:solidFill>
                <a:srgbClr val="00347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b="1" u="sng" dirty="0">
                <a:solidFill>
                  <a:srgbClr val="00347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Δίπολο αυτονομίας-αξιολόγησης</a:t>
            </a:r>
            <a:r>
              <a:rPr lang="el-GR" sz="2000" dirty="0">
                <a:solidFill>
                  <a:srgbClr val="00347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: στόχος να </a:t>
            </a:r>
            <a:r>
              <a:rPr lang="el-GR" sz="2000" b="1" dirty="0">
                <a:solidFill>
                  <a:srgbClr val="00347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διευκολύνουμε την καθημερινότητα</a:t>
            </a:r>
            <a:r>
              <a:rPr lang="el-GR" sz="2000" dirty="0">
                <a:solidFill>
                  <a:srgbClr val="00347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των εκπαιδευτικών μας, να τους δώσουμε χώρο να δημιουργήσουν, να καινοτομήσουν, χωρίς γραφειοκρατικά βάρη. Η περισσότερη ελευθερία, όμως, απαιτεί ένα </a:t>
            </a:r>
            <a:r>
              <a:rPr lang="el-GR" sz="2000" b="1" dirty="0">
                <a:solidFill>
                  <a:srgbClr val="00347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σύστημα λογοδοσίας.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601DE61-D1EF-984A-854A-9BA03D817189}"/>
              </a:ext>
            </a:extLst>
          </p:cNvPr>
          <p:cNvSpPr/>
          <p:nvPr/>
        </p:nvSpPr>
        <p:spPr>
          <a:xfrm>
            <a:off x="378310" y="693693"/>
            <a:ext cx="818693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l-GR" sz="2000" b="1" u="sng" dirty="0">
                <a:solidFill>
                  <a:srgbClr val="00347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ΒΕΛΤΙΩΣΗ</a:t>
            </a:r>
            <a:r>
              <a:rPr lang="el-GR" sz="2000" b="1" dirty="0">
                <a:solidFill>
                  <a:srgbClr val="00347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ΕΚΠΑΙΔΕΥΤΙΚΟΥ ΣΥΣΤΗΜΑΤΟΣ            ΑΞΙΟΛΟΓΗΣΗ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1BB18FD-5D09-6D4E-A2A6-374F5A10D440}"/>
              </a:ext>
            </a:extLst>
          </p:cNvPr>
          <p:cNvCxnSpPr/>
          <p:nvPr/>
        </p:nvCxnSpPr>
        <p:spPr>
          <a:xfrm>
            <a:off x="5499276" y="881275"/>
            <a:ext cx="576000" cy="0"/>
          </a:xfrm>
          <a:prstGeom prst="straightConnector1">
            <a:avLst/>
          </a:prstGeom>
          <a:ln w="47625">
            <a:solidFill>
              <a:srgbClr val="003476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9D286AD0-4B5C-6747-81B6-E971FCC26406}"/>
              </a:ext>
            </a:extLst>
          </p:cNvPr>
          <p:cNvSpPr/>
          <p:nvPr/>
        </p:nvSpPr>
        <p:spPr>
          <a:xfrm>
            <a:off x="9085801" y="1270339"/>
            <a:ext cx="271975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b="1" dirty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Η σχολική αυτονομία οδηγεί σε καλύτερες επιδόσεις, όταν συνοδεύεται από μηχανισμούς λογοδοσίας </a:t>
            </a:r>
          </a:p>
          <a:p>
            <a:r>
              <a:rPr lang="el-GR" sz="2000" b="1" dirty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(ΟΟΣΑ 2011)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E66DE97-FC36-DC4B-9192-D9AB33B2BCC8}"/>
              </a:ext>
            </a:extLst>
          </p:cNvPr>
          <p:cNvCxnSpPr>
            <a:cxnSpLocks/>
          </p:cNvCxnSpPr>
          <p:nvPr/>
        </p:nvCxnSpPr>
        <p:spPr>
          <a:xfrm>
            <a:off x="8827894" y="1377464"/>
            <a:ext cx="0" cy="2139644"/>
          </a:xfrm>
          <a:prstGeom prst="line">
            <a:avLst/>
          </a:prstGeom>
          <a:ln w="12700">
            <a:solidFill>
              <a:srgbClr val="0034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1E37A7EB-0D31-2D46-89BD-3E57F847867C}"/>
              </a:ext>
            </a:extLst>
          </p:cNvPr>
          <p:cNvSpPr/>
          <p:nvPr/>
        </p:nvSpPr>
        <p:spPr>
          <a:xfrm>
            <a:off x="0" y="0"/>
            <a:ext cx="12192000" cy="491677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D7D3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7F5D503-3FC1-C74E-B414-A1FD6AB77D30}"/>
              </a:ext>
            </a:extLst>
          </p:cNvPr>
          <p:cNvSpPr/>
          <p:nvPr/>
        </p:nvSpPr>
        <p:spPr>
          <a:xfrm>
            <a:off x="375137" y="131539"/>
            <a:ext cx="303320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377">
              <a:spcBef>
                <a:spcPts val="1000"/>
              </a:spcBef>
              <a:spcAft>
                <a:spcPts val="1000"/>
              </a:spcAft>
              <a:buClr>
                <a:schemeClr val="bg1"/>
              </a:buClr>
            </a:pPr>
            <a:r>
              <a:rPr lang="el-GR" sz="11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ΑΞΙΟΛΟΓΗΣΗ ΕΚΠΑΙΔΕΥΤΙΚΩΝ &amp; ΣΤΕΛΕΧΩΝ</a:t>
            </a:r>
          </a:p>
        </p:txBody>
      </p:sp>
    </p:spTree>
    <p:extLst>
      <p:ext uri="{BB962C8B-B14F-4D97-AF65-F5344CB8AC3E}">
        <p14:creationId xmlns:p14="http://schemas.microsoft.com/office/powerpoint/2010/main" val="25178728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35B11781-A36B-0B4A-90F7-4EFF5E2F141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91EF93E-BEE9-8641-A1AF-5E242C89C4CB}"/>
              </a:ext>
            </a:extLst>
          </p:cNvPr>
          <p:cNvSpPr/>
          <p:nvPr/>
        </p:nvSpPr>
        <p:spPr>
          <a:xfrm>
            <a:off x="396908" y="710568"/>
            <a:ext cx="818693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l-GR" sz="2000" b="1" u="sng" dirty="0">
                <a:solidFill>
                  <a:srgbClr val="00347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ΒΕΛΤΙΩΣΗ</a:t>
            </a:r>
            <a:r>
              <a:rPr lang="el-GR" sz="2000" b="1" dirty="0">
                <a:solidFill>
                  <a:srgbClr val="00347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ΕΚΠΑΙΔΕΥΤΙΚΟΥ ΣΥΣΤΗΜΑΤΟΣ            ΑΞΙΟΛΟΓΗΣΗ</a:t>
            </a:r>
          </a:p>
        </p:txBody>
      </p:sp>
      <p:sp>
        <p:nvSpPr>
          <p:cNvPr id="10" name="Google Shape;232;p34">
            <a:extLst>
              <a:ext uri="{FF2B5EF4-FFF2-40B4-BE49-F238E27FC236}">
                <a16:creationId xmlns:a16="http://schemas.microsoft.com/office/drawing/2014/main" id="{21B89356-4234-7A45-8340-F0433CBA8A4B}"/>
              </a:ext>
            </a:extLst>
          </p:cNvPr>
          <p:cNvSpPr txBox="1"/>
          <p:nvPr/>
        </p:nvSpPr>
        <p:spPr>
          <a:xfrm>
            <a:off x="1169445" y="3184783"/>
            <a:ext cx="2695074" cy="9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l-GR" sz="2800" b="0" i="0" u="none" strike="noStrike" kern="0" cap="none" spc="-150" normalizeH="0" baseline="0" noProof="0" dirty="0">
              <a:ln>
                <a:noFill/>
              </a:ln>
              <a:solidFill>
                <a:srgbClr val="02AEF0"/>
              </a:solidFill>
              <a:effectLst/>
              <a:uLnTx/>
              <a:uFillTx/>
              <a:latin typeface="Roboto Regular" charset="0"/>
              <a:ea typeface="Roboto Regular" charset="0"/>
              <a:cs typeface="Roboto Regular" charset="0"/>
              <a:sym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0968" y="1267140"/>
            <a:ext cx="470029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b="1" dirty="0">
                <a:solidFill>
                  <a:srgbClr val="00347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90% των εκπαιδευτικών συστημάτων στην Ευρώπη έχουν αξιολόγηση, </a:t>
            </a:r>
            <a:r>
              <a:rPr lang="el-GR" sz="2000" dirty="0">
                <a:solidFill>
                  <a:srgbClr val="00347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πολλά με πάνω από 30 χρόνια εφαρμογής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l-GR" sz="2000" b="1" dirty="0">
              <a:solidFill>
                <a:srgbClr val="00347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dirty="0">
                <a:solidFill>
                  <a:srgbClr val="00347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Η Ελλάδα είναι μια από τις </a:t>
            </a:r>
            <a:r>
              <a:rPr lang="el-GR" sz="2000" b="1" dirty="0">
                <a:solidFill>
                  <a:srgbClr val="00347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ελάχιστες</a:t>
            </a:r>
            <a:r>
              <a:rPr lang="el-GR" sz="2000" dirty="0">
                <a:solidFill>
                  <a:srgbClr val="00347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χώρες στην Ευρώπη που </a:t>
            </a:r>
            <a:r>
              <a:rPr lang="el-GR" sz="2000" b="1" u="sng" dirty="0">
                <a:solidFill>
                  <a:srgbClr val="00347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δεν αξιολογούν</a:t>
            </a:r>
            <a:r>
              <a:rPr lang="el-GR" sz="2000" b="1" dirty="0">
                <a:solidFill>
                  <a:srgbClr val="00347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l-GR" sz="2000" dirty="0">
                <a:solidFill>
                  <a:srgbClr val="00347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τους εκπαιδευτικούς της  (μαζί με Τουρκία, Ιρλανδία, Μάλτα και Ισλανδία)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l-GR" sz="2000" dirty="0">
              <a:solidFill>
                <a:srgbClr val="00347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dirty="0">
                <a:solidFill>
                  <a:srgbClr val="00347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Στα περισσότερα συστήματα (90%) κύριος στόχος είναι η </a:t>
            </a:r>
            <a:r>
              <a:rPr lang="el-GR" sz="2000" b="1" dirty="0">
                <a:solidFill>
                  <a:srgbClr val="00347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ανατροφοδότηση </a:t>
            </a:r>
            <a:r>
              <a:rPr lang="el-GR" sz="2000" dirty="0">
                <a:solidFill>
                  <a:srgbClr val="00347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(διαμορφωτική αξιολόγηση)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1BB18FD-5D09-6D4E-A2A6-374F5A10D440}"/>
              </a:ext>
            </a:extLst>
          </p:cNvPr>
          <p:cNvCxnSpPr/>
          <p:nvPr/>
        </p:nvCxnSpPr>
        <p:spPr>
          <a:xfrm>
            <a:off x="5537796" y="899203"/>
            <a:ext cx="576000" cy="0"/>
          </a:xfrm>
          <a:prstGeom prst="straightConnector1">
            <a:avLst/>
          </a:prstGeom>
          <a:ln w="47625">
            <a:solidFill>
              <a:srgbClr val="003476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F41E5DF4-7A27-314D-9326-C24C9DC16B52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658" y="1267140"/>
            <a:ext cx="6005945" cy="344208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65D0605-CBC1-5845-9E59-71108B1D2F7E}"/>
              </a:ext>
            </a:extLst>
          </p:cNvPr>
          <p:cNvSpPr/>
          <p:nvPr/>
        </p:nvSpPr>
        <p:spPr>
          <a:xfrm>
            <a:off x="8425543" y="5514456"/>
            <a:ext cx="32290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200" dirty="0">
                <a:solidFill>
                  <a:srgbClr val="00347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Αξιολόγηση εκπαιδευτικών στην Ευρώπη</a:t>
            </a:r>
          </a:p>
          <a:p>
            <a:pPr algn="r"/>
            <a:r>
              <a:rPr lang="el-GR" sz="1200" dirty="0">
                <a:solidFill>
                  <a:srgbClr val="00347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(Πηγή: Ευρυδίκη 2018)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A0B2D0D-D4DE-9349-A1E8-BE820E3BD0D3}"/>
              </a:ext>
            </a:extLst>
          </p:cNvPr>
          <p:cNvSpPr/>
          <p:nvPr/>
        </p:nvSpPr>
        <p:spPr>
          <a:xfrm>
            <a:off x="0" y="0"/>
            <a:ext cx="12192000" cy="491677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D7D3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DDF9AB9-3F54-0340-B30A-50E1E3BC32D4}"/>
              </a:ext>
            </a:extLst>
          </p:cNvPr>
          <p:cNvSpPr/>
          <p:nvPr/>
        </p:nvSpPr>
        <p:spPr>
          <a:xfrm>
            <a:off x="375137" y="131539"/>
            <a:ext cx="303320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377">
              <a:spcBef>
                <a:spcPts val="1000"/>
              </a:spcBef>
              <a:spcAft>
                <a:spcPts val="1000"/>
              </a:spcAft>
              <a:buClr>
                <a:schemeClr val="bg1"/>
              </a:buClr>
            </a:pPr>
            <a:r>
              <a:rPr lang="el-GR" sz="11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ΑΞΙΟΛΟΓΗΣΗ ΕΚΠΑΙΔΕΥΤΙΚΩΝ &amp; ΣΤΕΛΕΧΩΝ</a:t>
            </a:r>
          </a:p>
        </p:txBody>
      </p:sp>
    </p:spTree>
    <p:extLst>
      <p:ext uri="{BB962C8B-B14F-4D97-AF65-F5344CB8AC3E}">
        <p14:creationId xmlns:p14="http://schemas.microsoft.com/office/powerpoint/2010/main" val="1744981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35B11781-A36B-0B4A-90F7-4EFF5E2F141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5845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8080" y="1320348"/>
            <a:ext cx="11429993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b="1" u="sng" dirty="0">
                <a:solidFill>
                  <a:srgbClr val="00347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Είδη αξιολόγησης</a:t>
            </a:r>
            <a:r>
              <a:rPr lang="el-GR" sz="2000" b="1" dirty="0">
                <a:solidFill>
                  <a:srgbClr val="00347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l-GR" sz="2000" dirty="0">
                <a:solidFill>
                  <a:srgbClr val="00347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– Εισέρχεται για πρώτη φορά ο </a:t>
            </a:r>
            <a:r>
              <a:rPr lang="el-GR" sz="2000" b="1" dirty="0">
                <a:solidFill>
                  <a:srgbClr val="00347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διαχωρισμός </a:t>
            </a:r>
            <a:r>
              <a:rPr lang="x-none" sz="2000" b="1" dirty="0">
                <a:solidFill>
                  <a:srgbClr val="00347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διαμορφωτικής/συ</a:t>
            </a:r>
            <a:r>
              <a:rPr lang="el-GR" sz="2000" b="1" dirty="0" err="1">
                <a:solidFill>
                  <a:srgbClr val="00347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νολικής</a:t>
            </a:r>
            <a:r>
              <a:rPr lang="x-none" sz="2000" dirty="0">
                <a:solidFill>
                  <a:srgbClr val="00347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αξιολόγησης</a:t>
            </a:r>
            <a:r>
              <a:rPr lang="el-GR" sz="2000" dirty="0">
                <a:solidFill>
                  <a:srgbClr val="00347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:</a:t>
            </a:r>
          </a:p>
          <a:p>
            <a:pPr marL="800100" lvl="1" indent="-342900">
              <a:buSzPct val="50000"/>
              <a:buFont typeface="Wingdings" pitchFamily="2" charset="2"/>
              <a:buChar char="q"/>
            </a:pPr>
            <a:r>
              <a:rPr lang="el-GR" sz="2000" dirty="0">
                <a:solidFill>
                  <a:srgbClr val="00347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Εκπαιδευτικοί </a:t>
            </a:r>
            <a:r>
              <a:rPr lang="el-GR" sz="2000" dirty="0">
                <a:solidFill>
                  <a:srgbClr val="003476"/>
                </a:solidFill>
                <a:latin typeface="Roboto" panose="02000000000000000000" pitchFamily="2" charset="0"/>
                <a:ea typeface="Roboto" panose="02000000000000000000" pitchFamily="2" charset="0"/>
                <a:sym typeface="Wingdings" pitchFamily="2" charset="2"/>
              </a:rPr>
              <a:t> Διαμορφωτική αξιολόγηση (</a:t>
            </a:r>
            <a:r>
              <a:rPr lang="en-GB" sz="2000" dirty="0">
                <a:solidFill>
                  <a:srgbClr val="003476"/>
                </a:solidFill>
                <a:latin typeface="Roboto" panose="02000000000000000000" pitchFamily="2" charset="0"/>
                <a:ea typeface="Roboto" panose="02000000000000000000" pitchFamily="2" charset="0"/>
                <a:sym typeface="Wingdings" pitchFamily="2" charset="2"/>
              </a:rPr>
              <a:t>formative</a:t>
            </a:r>
            <a:r>
              <a:rPr lang="el-GR" sz="2000" dirty="0">
                <a:solidFill>
                  <a:srgbClr val="003476"/>
                </a:solidFill>
                <a:latin typeface="Roboto" panose="02000000000000000000" pitchFamily="2" charset="0"/>
                <a:ea typeface="Roboto" panose="02000000000000000000" pitchFamily="2" charset="0"/>
                <a:sym typeface="Wingdings" pitchFamily="2" charset="2"/>
              </a:rPr>
              <a:t>/που </a:t>
            </a:r>
            <a:r>
              <a:rPr lang="el-GR" sz="2000" dirty="0" err="1">
                <a:solidFill>
                  <a:srgbClr val="003476"/>
                </a:solidFill>
                <a:latin typeface="Roboto" panose="02000000000000000000" pitchFamily="2" charset="0"/>
                <a:ea typeface="Roboto" panose="02000000000000000000" pitchFamily="2" charset="0"/>
                <a:sym typeface="Wingdings" pitchFamily="2" charset="2"/>
              </a:rPr>
              <a:t>διαμορφ</a:t>
            </a:r>
            <a:r>
              <a:rPr lang="en-US" sz="2000" dirty="0" err="1">
                <a:solidFill>
                  <a:srgbClr val="003476"/>
                </a:solidFill>
                <a:latin typeface="Roboto" panose="02000000000000000000" pitchFamily="2" charset="0"/>
                <a:ea typeface="Roboto" panose="02000000000000000000" pitchFamily="2" charset="0"/>
                <a:sym typeface="Wingdings" pitchFamily="2" charset="2"/>
              </a:rPr>
              <a:t>ώ</a:t>
            </a:r>
            <a:r>
              <a:rPr lang="el-GR" sz="2000" dirty="0" err="1">
                <a:solidFill>
                  <a:srgbClr val="003476"/>
                </a:solidFill>
                <a:latin typeface="Roboto" panose="02000000000000000000" pitchFamily="2" charset="0"/>
                <a:ea typeface="Roboto" panose="02000000000000000000" pitchFamily="2" charset="0"/>
                <a:sym typeface="Wingdings" pitchFamily="2" charset="2"/>
              </a:rPr>
              <a:t>νει</a:t>
            </a:r>
            <a:r>
              <a:rPr lang="el-GR" sz="2000" dirty="0">
                <a:solidFill>
                  <a:srgbClr val="003476"/>
                </a:solidFill>
                <a:latin typeface="Roboto" panose="02000000000000000000" pitchFamily="2" charset="0"/>
                <a:ea typeface="Roboto" panose="02000000000000000000" pitchFamily="2" charset="0"/>
                <a:sym typeface="Wingdings" pitchFamily="2" charset="2"/>
              </a:rPr>
              <a:t> τους εκπαιδευτικούς</a:t>
            </a:r>
            <a:r>
              <a:rPr lang="en-GB" sz="2000" dirty="0">
                <a:solidFill>
                  <a:srgbClr val="003476"/>
                </a:solidFill>
                <a:latin typeface="Roboto" panose="02000000000000000000" pitchFamily="2" charset="0"/>
                <a:ea typeface="Roboto" panose="02000000000000000000" pitchFamily="2" charset="0"/>
                <a:sym typeface="Wingdings" pitchFamily="2" charset="2"/>
              </a:rPr>
              <a:t>)</a:t>
            </a:r>
          </a:p>
          <a:p>
            <a:pPr marL="800100" lvl="1" indent="-342900">
              <a:buSzPct val="50000"/>
              <a:buFont typeface="Wingdings" pitchFamily="2" charset="2"/>
              <a:buChar char="q"/>
            </a:pPr>
            <a:r>
              <a:rPr lang="el-GR" sz="2000" dirty="0">
                <a:solidFill>
                  <a:srgbClr val="003476"/>
                </a:solidFill>
                <a:latin typeface="Roboto" panose="02000000000000000000" pitchFamily="2" charset="0"/>
                <a:ea typeface="Roboto" panose="02000000000000000000" pitchFamily="2" charset="0"/>
                <a:sym typeface="Wingdings" pitchFamily="2" charset="2"/>
              </a:rPr>
              <a:t>Στελέχη  Συνολική αξιολόγηση (</a:t>
            </a:r>
            <a:r>
              <a:rPr lang="en-GB" sz="2000" dirty="0">
                <a:solidFill>
                  <a:srgbClr val="003476"/>
                </a:solidFill>
                <a:latin typeface="Roboto" panose="02000000000000000000" pitchFamily="2" charset="0"/>
                <a:ea typeface="Roboto" panose="02000000000000000000" pitchFamily="2" charset="0"/>
                <a:sym typeface="Wingdings" pitchFamily="2" charset="2"/>
              </a:rPr>
              <a:t>summative)</a:t>
            </a:r>
            <a:r>
              <a:rPr lang="el-GR" sz="2000" dirty="0">
                <a:solidFill>
                  <a:srgbClr val="003476"/>
                </a:solidFill>
                <a:latin typeface="Roboto" panose="02000000000000000000" pitchFamily="2" charset="0"/>
                <a:ea typeface="Roboto" panose="02000000000000000000" pitchFamily="2" charset="0"/>
                <a:sym typeface="Wingdings" pitchFamily="2" charset="2"/>
              </a:rPr>
              <a:t> </a:t>
            </a:r>
          </a:p>
          <a:p>
            <a:pPr lvl="1">
              <a:buSzPct val="50000"/>
            </a:pPr>
            <a:endParaRPr lang="el-GR" sz="2000" dirty="0">
              <a:solidFill>
                <a:srgbClr val="00347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342900" indent="-342900">
              <a:buSzPct val="100000"/>
              <a:buFont typeface="Arial" panose="020B0604020202020204" pitchFamily="34" charset="0"/>
              <a:buChar char="•"/>
            </a:pPr>
            <a:r>
              <a:rPr lang="el-GR" sz="2000" b="1" u="sng" dirty="0">
                <a:solidFill>
                  <a:srgbClr val="00347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Στόχος διαμορφωτικής αξιολόγησης εκπαιδευτικών</a:t>
            </a:r>
            <a:r>
              <a:rPr lang="el-GR" sz="2000" b="1" dirty="0">
                <a:solidFill>
                  <a:srgbClr val="00347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: </a:t>
            </a:r>
            <a:r>
              <a:rPr lang="el-GR" sz="2000" dirty="0">
                <a:solidFill>
                  <a:srgbClr val="00347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η υποστήριξη του εκπαιδευτικού στην προσπάθεια αυτοβελτίωσής του και η συστηματική </a:t>
            </a:r>
            <a:r>
              <a:rPr lang="el-GR" sz="2000" b="1" dirty="0">
                <a:solidFill>
                  <a:srgbClr val="00347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επιμόρφωση. </a:t>
            </a:r>
            <a:r>
              <a:rPr lang="el-GR" sz="2000" dirty="0">
                <a:solidFill>
                  <a:srgbClr val="00347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Απώτερος στόχος είναι η </a:t>
            </a:r>
            <a:r>
              <a:rPr lang="el-GR" sz="2000" b="1" dirty="0">
                <a:solidFill>
                  <a:srgbClr val="00347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επαγγελματική ανάπτυξη του εκπαιδευτικού</a:t>
            </a:r>
            <a:endParaRPr lang="el-GR" sz="2000" dirty="0">
              <a:solidFill>
                <a:srgbClr val="00347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>
              <a:buSzPct val="100000"/>
            </a:pPr>
            <a:r>
              <a:rPr lang="el-GR" sz="2000" dirty="0">
                <a:solidFill>
                  <a:srgbClr val="00347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</a:p>
          <a:p>
            <a:pPr marL="342900" indent="-342900">
              <a:buSzPct val="100000"/>
              <a:buFont typeface="Arial" panose="020B0604020202020204" pitchFamily="34" charset="0"/>
              <a:buChar char="•"/>
            </a:pPr>
            <a:r>
              <a:rPr lang="el-GR" sz="2000" b="1" u="sng" dirty="0">
                <a:solidFill>
                  <a:srgbClr val="00347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Αποτελέσματα</a:t>
            </a:r>
            <a:r>
              <a:rPr lang="el-GR" sz="2000" dirty="0">
                <a:solidFill>
                  <a:srgbClr val="00347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: </a:t>
            </a:r>
          </a:p>
          <a:p>
            <a:pPr marL="800100" lvl="1" indent="-342900">
              <a:buSzPct val="50000"/>
              <a:buFont typeface="Wingdings" pitchFamily="2" charset="2"/>
              <a:buChar char="q"/>
            </a:pPr>
            <a:r>
              <a:rPr lang="el-GR" sz="2000" b="1" dirty="0">
                <a:solidFill>
                  <a:srgbClr val="00347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Θετικής αξιολόγησης: </a:t>
            </a:r>
            <a:r>
              <a:rPr lang="el-GR" sz="2000" dirty="0">
                <a:solidFill>
                  <a:srgbClr val="00347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μοριοδοτούμενο </a:t>
            </a:r>
            <a:r>
              <a:rPr lang="el-GR" sz="2000" u="sng" dirty="0">
                <a:solidFill>
                  <a:srgbClr val="00347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κριτήριο για την επιλογή </a:t>
            </a:r>
            <a:r>
              <a:rPr lang="el-GR" sz="2000" dirty="0">
                <a:solidFill>
                  <a:srgbClr val="00347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σε θέση ευθύνης</a:t>
            </a:r>
            <a:endParaRPr lang="el-GR" sz="2000" b="1" dirty="0">
              <a:solidFill>
                <a:srgbClr val="00347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800100" lvl="1" indent="-342900">
              <a:buSzPct val="50000"/>
              <a:buFont typeface="Wingdings" pitchFamily="2" charset="2"/>
              <a:buChar char="q"/>
            </a:pPr>
            <a:r>
              <a:rPr lang="el-GR" sz="2000" b="1" dirty="0">
                <a:solidFill>
                  <a:srgbClr val="00347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Μη θετικής αξιολόγησης</a:t>
            </a:r>
            <a:r>
              <a:rPr lang="el-GR" sz="2000" dirty="0">
                <a:solidFill>
                  <a:srgbClr val="00347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: </a:t>
            </a:r>
            <a:r>
              <a:rPr lang="el-GR" sz="2000" u="sng" dirty="0">
                <a:solidFill>
                  <a:srgbClr val="00347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θεσπίζεται υποχρεωτική επιμόρφωση</a:t>
            </a:r>
            <a:endParaRPr lang="el-GR" sz="2000" dirty="0">
              <a:solidFill>
                <a:srgbClr val="00347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52BF60-BCB7-374E-9DAF-55F80F09EB74}"/>
              </a:ext>
            </a:extLst>
          </p:cNvPr>
          <p:cNvSpPr txBox="1"/>
          <p:nvPr/>
        </p:nvSpPr>
        <p:spPr>
          <a:xfrm>
            <a:off x="393926" y="725263"/>
            <a:ext cx="10904261" cy="9391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l-GR" sz="2000" b="1" dirty="0">
                <a:solidFill>
                  <a:srgbClr val="003476"/>
                </a:solidFill>
                <a:latin typeface="Roboto" panose="02000000000000000000" pitchFamily="2" charset="0"/>
                <a:ea typeface="Roboto" panose="02000000000000000000" pitchFamily="2" charset="0"/>
                <a:cs typeface="Roboto Regular" charset="0"/>
              </a:rPr>
              <a:t>ΑΞΙΟΛΟΓΗΣΗ – πώς θα λειτουργεί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4BEF898-AAB4-D54C-9940-40452914D5EA}"/>
              </a:ext>
            </a:extLst>
          </p:cNvPr>
          <p:cNvSpPr/>
          <p:nvPr/>
        </p:nvSpPr>
        <p:spPr>
          <a:xfrm>
            <a:off x="0" y="0"/>
            <a:ext cx="12192000" cy="491677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D7D3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6407B8A-7977-F946-BB5B-E44A8082FDB1}"/>
              </a:ext>
            </a:extLst>
          </p:cNvPr>
          <p:cNvSpPr/>
          <p:nvPr/>
        </p:nvSpPr>
        <p:spPr>
          <a:xfrm>
            <a:off x="375137" y="131539"/>
            <a:ext cx="303320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377">
              <a:spcBef>
                <a:spcPts val="1000"/>
              </a:spcBef>
              <a:spcAft>
                <a:spcPts val="1000"/>
              </a:spcAft>
              <a:buClr>
                <a:schemeClr val="bg1"/>
              </a:buClr>
            </a:pPr>
            <a:r>
              <a:rPr lang="el-GR" sz="11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ΑΞΙΟΛΟΓΗΣΗ ΕΚΠΑΙΔΕΥΤΙΚΩΝ &amp; ΣΤΕΛΕΧΩΝ</a:t>
            </a:r>
          </a:p>
        </p:txBody>
      </p:sp>
    </p:spTree>
    <p:extLst>
      <p:ext uri="{BB962C8B-B14F-4D97-AF65-F5344CB8AC3E}">
        <p14:creationId xmlns:p14="http://schemas.microsoft.com/office/powerpoint/2010/main" val="14763683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35B11781-A36B-0B4A-90F7-4EFF5E2F141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45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5137" y="1108629"/>
            <a:ext cx="1179101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b="1" u="sng" dirty="0">
                <a:solidFill>
                  <a:srgbClr val="00347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Πεδία αξιολόγησης:</a:t>
            </a:r>
          </a:p>
          <a:p>
            <a:r>
              <a:rPr lang="el-GR" sz="2000" dirty="0">
                <a:solidFill>
                  <a:srgbClr val="00347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	Α) Διδακτικό και παιδαγωγικό έργο:</a:t>
            </a:r>
          </a:p>
          <a:p>
            <a:pPr marL="1828800" lvl="3" indent="-457200">
              <a:buFont typeface="+mj-lt"/>
              <a:buAutoNum type="arabicPeriod"/>
            </a:pPr>
            <a:r>
              <a:rPr lang="el-GR" sz="2000" dirty="0">
                <a:solidFill>
                  <a:srgbClr val="00347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Γενική και ειδική διδακτική</a:t>
            </a:r>
          </a:p>
          <a:p>
            <a:pPr marL="1828800" lvl="3" indent="-457200">
              <a:buFont typeface="+mj-lt"/>
              <a:buAutoNum type="arabicPeriod"/>
            </a:pPr>
            <a:r>
              <a:rPr lang="el-GR" sz="2000" dirty="0">
                <a:solidFill>
                  <a:srgbClr val="00347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Παιδαγωγικό κλίμα και διαχείριση της τάξης</a:t>
            </a:r>
          </a:p>
          <a:p>
            <a:r>
              <a:rPr lang="el-GR" sz="2000" dirty="0">
                <a:solidFill>
                  <a:srgbClr val="00347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	  Β) Υπηρεσιακή συνέπεια και επάρκεια εκπαιδευτικού </a:t>
            </a:r>
          </a:p>
          <a:p>
            <a:endParaRPr lang="el-GR" sz="2000" b="1" u="sng" dirty="0">
              <a:solidFill>
                <a:srgbClr val="00347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b="1" u="sng" dirty="0">
                <a:solidFill>
                  <a:srgbClr val="00347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Ποιος αξιολογεί</a:t>
            </a:r>
            <a:r>
              <a:rPr lang="el-GR" sz="2000" b="1" dirty="0">
                <a:solidFill>
                  <a:srgbClr val="00347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:</a:t>
            </a:r>
            <a:r>
              <a:rPr lang="el-GR" sz="2000" dirty="0">
                <a:solidFill>
                  <a:srgbClr val="00347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οι άμεσα προϊστάμενοι</a:t>
            </a:r>
          </a:p>
          <a:p>
            <a:pPr marL="800100" lvl="1" indent="-342900">
              <a:buSzPct val="50000"/>
              <a:buFont typeface="Wingdings" pitchFamily="2" charset="2"/>
              <a:buChar char="q"/>
            </a:pPr>
            <a:r>
              <a:rPr lang="el-GR" sz="2000" dirty="0">
                <a:solidFill>
                  <a:srgbClr val="00347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Διευθυντής σχολείου (Α2 και Β)</a:t>
            </a:r>
          </a:p>
          <a:p>
            <a:pPr marL="800100" lvl="1" indent="-342900">
              <a:buSzPct val="50000"/>
              <a:buFont typeface="Wingdings" pitchFamily="2" charset="2"/>
              <a:buChar char="q"/>
            </a:pPr>
            <a:r>
              <a:rPr lang="el-GR" sz="2000" dirty="0">
                <a:solidFill>
                  <a:srgbClr val="003476"/>
                </a:solidFill>
                <a:latin typeface="Roboto" panose="02000000000000000000" pitchFamily="2" charset="0"/>
                <a:ea typeface="Roboto" panose="02000000000000000000" pitchFamily="2" charset="0"/>
                <a:sym typeface="Wingdings" pitchFamily="2" charset="2"/>
              </a:rPr>
              <a:t>Σύμβουλος Εκπαίδευσης Παιδαγωγικής Ευθύνης (Β)</a:t>
            </a:r>
            <a:endParaRPr lang="en-GB" sz="2000" dirty="0">
              <a:solidFill>
                <a:srgbClr val="003476"/>
              </a:solidFill>
              <a:latin typeface="Roboto" panose="02000000000000000000" pitchFamily="2" charset="0"/>
              <a:ea typeface="Roboto" panose="02000000000000000000" pitchFamily="2" charset="0"/>
              <a:sym typeface="Wingdings" pitchFamily="2" charset="2"/>
            </a:endParaRPr>
          </a:p>
          <a:p>
            <a:pPr marL="800100" lvl="1" indent="-342900">
              <a:buSzPct val="50000"/>
              <a:buFont typeface="Wingdings" pitchFamily="2" charset="2"/>
              <a:buChar char="q"/>
            </a:pPr>
            <a:r>
              <a:rPr lang="el-GR" sz="2000" dirty="0">
                <a:solidFill>
                  <a:srgbClr val="003476"/>
                </a:solidFill>
                <a:latin typeface="Roboto" panose="02000000000000000000" pitchFamily="2" charset="0"/>
                <a:ea typeface="Roboto" panose="02000000000000000000" pitchFamily="2" charset="0"/>
                <a:sym typeface="Wingdings" pitchFamily="2" charset="2"/>
              </a:rPr>
              <a:t>Σύμβουλος Εκπαίδευσης Επιστημονική Ευθύνης/</a:t>
            </a:r>
            <a:r>
              <a:rPr lang="el-GR" sz="2000">
                <a:solidFill>
                  <a:srgbClr val="003476"/>
                </a:solidFill>
                <a:latin typeface="Roboto" panose="02000000000000000000" pitchFamily="2" charset="0"/>
                <a:ea typeface="Roboto" panose="02000000000000000000" pitchFamily="2" charset="0"/>
                <a:sym typeface="Wingdings" pitchFamily="2" charset="2"/>
              </a:rPr>
              <a:t>Ειδικότητας (Α1)</a:t>
            </a:r>
            <a:endParaRPr lang="el-GR" sz="2000" dirty="0">
              <a:solidFill>
                <a:srgbClr val="003476"/>
              </a:solidFill>
              <a:latin typeface="Roboto" panose="02000000000000000000" pitchFamily="2" charset="0"/>
              <a:ea typeface="Roboto" panose="02000000000000000000" pitchFamily="2" charset="0"/>
              <a:sym typeface="Wingdings" pitchFamily="2" charset="2"/>
            </a:endParaRPr>
          </a:p>
          <a:p>
            <a:pPr marL="800100" lvl="1" indent="-342900">
              <a:buSzPct val="50000"/>
              <a:buFont typeface="Wingdings" pitchFamily="2" charset="2"/>
              <a:buChar char="q"/>
            </a:pPr>
            <a:endParaRPr lang="el-GR" sz="2000" dirty="0">
              <a:solidFill>
                <a:srgbClr val="00347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342900" indent="-342900">
              <a:buSzPct val="100000"/>
              <a:buFont typeface="Arial" panose="020B0604020202020204" pitchFamily="34" charset="0"/>
              <a:buChar char="•"/>
            </a:pPr>
            <a:r>
              <a:rPr lang="el-GR" sz="2000" b="1" u="sng" dirty="0">
                <a:solidFill>
                  <a:srgbClr val="00347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Κάθε πότε</a:t>
            </a:r>
            <a:r>
              <a:rPr lang="el-GR" sz="2000" b="1" dirty="0">
                <a:solidFill>
                  <a:srgbClr val="00347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:</a:t>
            </a:r>
            <a:endParaRPr lang="el-GR" sz="2000" u="sng" dirty="0">
              <a:solidFill>
                <a:srgbClr val="00347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800100" lvl="1" indent="-342900">
              <a:buSzPct val="50000"/>
              <a:buFont typeface="Wingdings" pitchFamily="2" charset="2"/>
              <a:buChar char="q"/>
            </a:pPr>
            <a:r>
              <a:rPr lang="el-GR" sz="2000" dirty="0">
                <a:solidFill>
                  <a:srgbClr val="00347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Ανά 2 χρόνια η υπηρεσιακή αξιολόγηση </a:t>
            </a:r>
          </a:p>
          <a:p>
            <a:pPr marL="800100" lvl="1" indent="-342900">
              <a:buSzPct val="50000"/>
              <a:buFont typeface="Wingdings" pitchFamily="2" charset="2"/>
              <a:buChar char="q"/>
            </a:pPr>
            <a:r>
              <a:rPr lang="el-GR" sz="2000" dirty="0">
                <a:solidFill>
                  <a:srgbClr val="00347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Ανά 4 χρόνια η διδακτική &amp; παιδαγωγική αξιολόγηση</a:t>
            </a:r>
          </a:p>
          <a:p>
            <a:pPr lvl="1">
              <a:buSzPct val="50000"/>
            </a:pPr>
            <a:endParaRPr lang="el-GR" sz="2000" dirty="0">
              <a:solidFill>
                <a:srgbClr val="00347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342900" indent="-342900">
              <a:buSzPct val="100000"/>
              <a:buFont typeface="Arial" panose="020B0604020202020204" pitchFamily="34" charset="0"/>
              <a:buChar char="•"/>
            </a:pPr>
            <a:r>
              <a:rPr lang="el-GR" sz="2000" b="1" dirty="0">
                <a:solidFill>
                  <a:srgbClr val="00347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Καθιερώνεται για πρώτη φορά η </a:t>
            </a:r>
            <a:r>
              <a:rPr lang="el-GR" sz="2000" b="1" u="sng" dirty="0">
                <a:solidFill>
                  <a:srgbClr val="00347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μεταξιολόγηση</a:t>
            </a:r>
            <a:r>
              <a:rPr lang="el-GR" sz="2000" b="1" dirty="0">
                <a:solidFill>
                  <a:srgbClr val="00347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του συστήματος αξιολόγησης</a:t>
            </a:r>
            <a:endParaRPr lang="el-GR" sz="2000" dirty="0">
              <a:solidFill>
                <a:srgbClr val="00347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52BF60-BCB7-374E-9DAF-55F80F09EB74}"/>
              </a:ext>
            </a:extLst>
          </p:cNvPr>
          <p:cNvSpPr txBox="1"/>
          <p:nvPr/>
        </p:nvSpPr>
        <p:spPr>
          <a:xfrm>
            <a:off x="403443" y="725263"/>
            <a:ext cx="10904261" cy="52042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l-GR" sz="2000" b="1" dirty="0">
                <a:solidFill>
                  <a:srgbClr val="003476"/>
                </a:solidFill>
                <a:latin typeface="Roboto" panose="02000000000000000000" pitchFamily="2" charset="0"/>
                <a:ea typeface="Roboto" panose="02000000000000000000" pitchFamily="2" charset="0"/>
                <a:cs typeface="Roboto Regular" charset="0"/>
              </a:rPr>
              <a:t>ΑΞΙΟΛΟΓΗΣΗ ΕΚΠΑΙΔΕΥΤΙΚΩΝ – πώς θα λειτουργεί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DA6F59-06AF-1D4C-B7D4-542A1BEE666F}"/>
              </a:ext>
            </a:extLst>
          </p:cNvPr>
          <p:cNvSpPr/>
          <p:nvPr/>
        </p:nvSpPr>
        <p:spPr>
          <a:xfrm>
            <a:off x="0" y="0"/>
            <a:ext cx="12192000" cy="491677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D7D3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35DEB23-6979-5344-A83A-6F93C7B3F4CA}"/>
              </a:ext>
            </a:extLst>
          </p:cNvPr>
          <p:cNvSpPr/>
          <p:nvPr/>
        </p:nvSpPr>
        <p:spPr>
          <a:xfrm>
            <a:off x="375137" y="131539"/>
            <a:ext cx="303320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377">
              <a:spcBef>
                <a:spcPts val="1000"/>
              </a:spcBef>
              <a:spcAft>
                <a:spcPts val="1000"/>
              </a:spcAft>
              <a:buClr>
                <a:schemeClr val="bg1"/>
              </a:buClr>
            </a:pPr>
            <a:r>
              <a:rPr lang="el-GR" sz="11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ΑΞΙΟΛΟΓΗΣΗ ΕΚΠΑΙΔΕΥΤΙΚΩΝ &amp; ΣΤΕΛΕΧΩΝ</a:t>
            </a:r>
          </a:p>
        </p:txBody>
      </p:sp>
    </p:spTree>
    <p:extLst>
      <p:ext uri="{BB962C8B-B14F-4D97-AF65-F5344CB8AC3E}">
        <p14:creationId xmlns:p14="http://schemas.microsoft.com/office/powerpoint/2010/main" val="27260637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35B11781-A36B-0B4A-90F7-4EFF5E2F141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2913" y="1308991"/>
            <a:ext cx="1174908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SzPct val="100000"/>
              <a:buFont typeface="Arial" panose="020B0604020202020204" pitchFamily="34" charset="0"/>
              <a:buChar char="•"/>
            </a:pPr>
            <a:r>
              <a:rPr lang="el-GR" b="1" u="sng" dirty="0">
                <a:solidFill>
                  <a:srgbClr val="00347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Στόχος συνολικής αξιολόγησης</a:t>
            </a:r>
            <a:r>
              <a:rPr lang="el-GR" b="1" dirty="0">
                <a:solidFill>
                  <a:srgbClr val="00347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: </a:t>
            </a:r>
            <a:r>
              <a:rPr lang="el-GR" dirty="0">
                <a:solidFill>
                  <a:srgbClr val="00347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Έμφαση στη συνεχή αξιολόγηση της αποτελεσματικότητας των στελεχών στην εκτέλεση των καθηκόντων τους. Στόχος εδώ δεν είναι η ανατροφοδότηση/διαμόρφωση, αλλά η διάγνωση της αποτελεσματικότητας.</a:t>
            </a:r>
            <a:endParaRPr lang="el-GR" b="1" u="sng" dirty="0">
              <a:solidFill>
                <a:srgbClr val="00347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342900" indent="-342900">
              <a:buSzPct val="100000"/>
              <a:buFont typeface="Arial" panose="020B0604020202020204" pitchFamily="34" charset="0"/>
              <a:buChar char="•"/>
            </a:pPr>
            <a:r>
              <a:rPr lang="el-GR" b="1" u="sng" dirty="0">
                <a:solidFill>
                  <a:srgbClr val="00347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Αποτελέσματα</a:t>
            </a:r>
            <a:r>
              <a:rPr lang="el-GR" dirty="0">
                <a:solidFill>
                  <a:srgbClr val="00347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: </a:t>
            </a:r>
          </a:p>
          <a:p>
            <a:pPr marL="800100" lvl="1" indent="-342900">
              <a:buSzPct val="50000"/>
              <a:buFont typeface="Wingdings" pitchFamily="2" charset="2"/>
              <a:buChar char="q"/>
            </a:pPr>
            <a:r>
              <a:rPr lang="el-GR" b="1" dirty="0">
                <a:solidFill>
                  <a:srgbClr val="00347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Θετικής αξιολόγησης: </a:t>
            </a:r>
            <a:r>
              <a:rPr lang="el-GR" dirty="0">
                <a:solidFill>
                  <a:srgbClr val="00347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μοριοδοτούμενο </a:t>
            </a:r>
            <a:r>
              <a:rPr lang="el-GR" u="sng" dirty="0">
                <a:solidFill>
                  <a:srgbClr val="00347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κριτήριο για την επιλογή </a:t>
            </a:r>
            <a:r>
              <a:rPr lang="el-GR" dirty="0">
                <a:solidFill>
                  <a:srgbClr val="00347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σε θέση ευθύνης</a:t>
            </a:r>
          </a:p>
          <a:p>
            <a:pPr marL="800100" lvl="1" indent="-342900">
              <a:buSzPct val="50000"/>
              <a:buFont typeface="Wingdings" pitchFamily="2" charset="2"/>
              <a:buChar char="q"/>
            </a:pPr>
            <a:r>
              <a:rPr lang="el-GR" b="1" dirty="0">
                <a:solidFill>
                  <a:srgbClr val="00347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Αρνητικής αξιολόγησης</a:t>
            </a:r>
            <a:r>
              <a:rPr lang="el-GR" dirty="0">
                <a:solidFill>
                  <a:srgbClr val="00347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: </a:t>
            </a:r>
            <a:r>
              <a:rPr lang="el-GR" u="sng" dirty="0">
                <a:solidFill>
                  <a:srgbClr val="00347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αντικατάσταση του στελέχους</a:t>
            </a:r>
            <a:r>
              <a:rPr lang="el-GR" dirty="0">
                <a:solidFill>
                  <a:srgbClr val="00347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που κρίνεται ανεπαρκές (μέσος όρος &lt; 50) &amp; μη συμμετοχή σε διαδικασία επιλογής για ίση ή ανώτερη θέση για 4 έτη. Σε αντίθεση με το ισχύον καθεστώς, δεν τίθεται μόνο ζήτημα λήψης μέτρων βελτίωσής του</a:t>
            </a:r>
            <a:endParaRPr lang="el-GR" b="1" u="sng" dirty="0">
              <a:solidFill>
                <a:srgbClr val="00347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342900" indent="-342900">
              <a:buSzPct val="100000"/>
              <a:buFont typeface="Arial" panose="020B0604020202020204" pitchFamily="34" charset="0"/>
              <a:buChar char="•"/>
            </a:pPr>
            <a:r>
              <a:rPr lang="el-GR" b="1" u="sng" dirty="0">
                <a:solidFill>
                  <a:srgbClr val="00347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Κάθε πότε</a:t>
            </a:r>
            <a:r>
              <a:rPr lang="el-GR" b="1" dirty="0">
                <a:solidFill>
                  <a:srgbClr val="00347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:</a:t>
            </a:r>
            <a:endParaRPr lang="el-GR" u="sng" dirty="0">
              <a:solidFill>
                <a:srgbClr val="00347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800100" lvl="1" indent="-342900">
              <a:buSzPct val="50000"/>
              <a:buFont typeface="Wingdings" pitchFamily="2" charset="2"/>
              <a:buChar char="q"/>
            </a:pPr>
            <a:r>
              <a:rPr lang="el-GR" dirty="0">
                <a:solidFill>
                  <a:srgbClr val="00347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Η αξιολόγηση των στελεχών διεξάγεται </a:t>
            </a:r>
            <a:r>
              <a:rPr lang="el-GR" u="sng" dirty="0">
                <a:solidFill>
                  <a:srgbClr val="00347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δύο φόρες</a:t>
            </a:r>
            <a:r>
              <a:rPr lang="el-GR" dirty="0">
                <a:solidFill>
                  <a:srgbClr val="00347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εντός τετραετούς θητείας. Η πρώτη ενεργείται στο μέσον της θητείας και η δεύτερη στο τέλος αυτής.</a:t>
            </a:r>
            <a:endParaRPr lang="el-GR" b="1" u="sng" dirty="0">
              <a:solidFill>
                <a:srgbClr val="00347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b="1" u="sng" dirty="0">
                <a:solidFill>
                  <a:srgbClr val="00347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Ποιος αξιολογεί</a:t>
            </a:r>
            <a:r>
              <a:rPr lang="el-GR" b="1" dirty="0">
                <a:solidFill>
                  <a:srgbClr val="00347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:</a:t>
            </a:r>
            <a:r>
              <a:rPr lang="el-GR" dirty="0">
                <a:solidFill>
                  <a:srgbClr val="00347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οι 2 άμεσα προϊστάμενοι του στελέχους, λαμβάνοντας υπόψη και ανώνυμες αξιολογήσεις από τους υφιστάμενους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>
                <a:solidFill>
                  <a:srgbClr val="00347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Δεν υπάρχει δυνατότητα συμμετοχής σε διαδικασία επιλογής στελέχους ευθύνης εάν ο εκπαιδευτικός έχει χαρακτηριστεί ως «μη ικανοποιητικός» στις σχετικές εκθέσεις αξιολόγησης κατά την τελευταία 4ετία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b="1" u="sng" dirty="0">
                <a:solidFill>
                  <a:srgbClr val="00347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Σειρά προκήρυξης θέσεων:</a:t>
            </a:r>
            <a:r>
              <a:rPr lang="el-GR" dirty="0">
                <a:solidFill>
                  <a:srgbClr val="00347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Διευθυντές Εκπαίδευσης </a:t>
            </a:r>
            <a:r>
              <a:rPr lang="el-GR" dirty="0">
                <a:solidFill>
                  <a:srgbClr val="003476"/>
                </a:solidFill>
                <a:latin typeface="Roboto" panose="02000000000000000000" pitchFamily="2" charset="0"/>
                <a:ea typeface="Roboto" panose="02000000000000000000" pitchFamily="2" charset="0"/>
                <a:sym typeface="Wingdings" pitchFamily="2" charset="2"/>
              </a:rPr>
              <a:t> Σύμβουλοι Εκπαίδευσης &amp; Επόπτες Ποιότητας </a:t>
            </a:r>
            <a:r>
              <a:rPr lang="el-GR" dirty="0" err="1">
                <a:solidFill>
                  <a:srgbClr val="003476"/>
                </a:solidFill>
                <a:latin typeface="Roboto" panose="02000000000000000000" pitchFamily="2" charset="0"/>
                <a:ea typeface="Roboto" panose="02000000000000000000" pitchFamily="2" charset="0"/>
                <a:sym typeface="Wingdings" pitchFamily="2" charset="2"/>
              </a:rPr>
              <a:t>Εκπ</a:t>
            </a:r>
            <a:r>
              <a:rPr lang="el-GR" dirty="0">
                <a:solidFill>
                  <a:srgbClr val="003476"/>
                </a:solidFill>
                <a:latin typeface="Roboto" panose="02000000000000000000" pitchFamily="2" charset="0"/>
                <a:ea typeface="Roboto" panose="02000000000000000000" pitchFamily="2" charset="0"/>
                <a:sym typeface="Wingdings" pitchFamily="2" charset="2"/>
              </a:rPr>
              <a:t>/</a:t>
            </a:r>
            <a:r>
              <a:rPr lang="el-GR" dirty="0" err="1">
                <a:solidFill>
                  <a:srgbClr val="003476"/>
                </a:solidFill>
                <a:latin typeface="Roboto" panose="02000000000000000000" pitchFamily="2" charset="0"/>
                <a:ea typeface="Roboto" panose="02000000000000000000" pitchFamily="2" charset="0"/>
                <a:sym typeface="Wingdings" pitchFamily="2" charset="2"/>
              </a:rPr>
              <a:t>σης</a:t>
            </a:r>
            <a:r>
              <a:rPr lang="el-GR" dirty="0">
                <a:solidFill>
                  <a:srgbClr val="003476"/>
                </a:solidFill>
                <a:latin typeface="Roboto" panose="02000000000000000000" pitchFamily="2" charset="0"/>
                <a:ea typeface="Roboto" panose="02000000000000000000" pitchFamily="2" charset="0"/>
                <a:sym typeface="Wingdings" pitchFamily="2" charset="2"/>
              </a:rPr>
              <a:t> &amp; Περιφερειακοί Επόπτες  Δ/</a:t>
            </a:r>
            <a:r>
              <a:rPr lang="el-GR" dirty="0" err="1">
                <a:solidFill>
                  <a:srgbClr val="003476"/>
                </a:solidFill>
                <a:latin typeface="Roboto" panose="02000000000000000000" pitchFamily="2" charset="0"/>
                <a:ea typeface="Roboto" panose="02000000000000000000" pitchFamily="2" charset="0"/>
                <a:sym typeface="Wingdings" pitchFamily="2" charset="2"/>
              </a:rPr>
              <a:t>ντες</a:t>
            </a:r>
            <a:r>
              <a:rPr lang="el-GR" dirty="0">
                <a:solidFill>
                  <a:srgbClr val="003476"/>
                </a:solidFill>
                <a:latin typeface="Roboto" panose="02000000000000000000" pitchFamily="2" charset="0"/>
                <a:ea typeface="Roboto" panose="02000000000000000000" pitchFamily="2" charset="0"/>
                <a:sym typeface="Wingdings" pitchFamily="2" charset="2"/>
              </a:rPr>
              <a:t> &amp; Προϊστάμενοι σχολικών μονάδων</a:t>
            </a:r>
            <a:endParaRPr lang="el-GR" b="1" u="sng" dirty="0">
              <a:solidFill>
                <a:srgbClr val="00347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52BF60-BCB7-374E-9DAF-55F80F09EB74}"/>
              </a:ext>
            </a:extLst>
          </p:cNvPr>
          <p:cNvSpPr txBox="1"/>
          <p:nvPr/>
        </p:nvSpPr>
        <p:spPr>
          <a:xfrm>
            <a:off x="435796" y="718943"/>
            <a:ext cx="10494310" cy="52042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l-GR" sz="2000" b="1" dirty="0">
                <a:solidFill>
                  <a:srgbClr val="003476"/>
                </a:solidFill>
                <a:latin typeface="Roboto" panose="02000000000000000000" pitchFamily="2" charset="0"/>
                <a:ea typeface="Roboto" panose="02000000000000000000" pitchFamily="2" charset="0"/>
                <a:cs typeface="Roboto Regular" charset="0"/>
              </a:rPr>
              <a:t>ΑΞΙΟΛΟΓΗΣΗ ΣΤΕΛΕΧΩΝ – πώς θα λειτουργεί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31B0F3D-181F-4940-95E6-952E1FFEE287}"/>
              </a:ext>
            </a:extLst>
          </p:cNvPr>
          <p:cNvSpPr/>
          <p:nvPr/>
        </p:nvSpPr>
        <p:spPr>
          <a:xfrm>
            <a:off x="0" y="0"/>
            <a:ext cx="12192000" cy="491677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D7D3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C37F1B4-AB8D-2543-B06B-BB5F7598DC3E}"/>
              </a:ext>
            </a:extLst>
          </p:cNvPr>
          <p:cNvSpPr/>
          <p:nvPr/>
        </p:nvSpPr>
        <p:spPr>
          <a:xfrm>
            <a:off x="375137" y="131539"/>
            <a:ext cx="303320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377">
              <a:spcBef>
                <a:spcPts val="1000"/>
              </a:spcBef>
              <a:spcAft>
                <a:spcPts val="1000"/>
              </a:spcAft>
              <a:buClr>
                <a:schemeClr val="bg1"/>
              </a:buClr>
            </a:pPr>
            <a:r>
              <a:rPr lang="el-GR" sz="11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ΑΞΙΟΛΟΓΗΣΗ ΕΚΠΑΙΔΕΥΤΙΚΩΝ &amp; ΣΤΕΛΕΧΩΝ</a:t>
            </a:r>
          </a:p>
        </p:txBody>
      </p:sp>
    </p:spTree>
    <p:extLst>
      <p:ext uri="{BB962C8B-B14F-4D97-AF65-F5344CB8AC3E}">
        <p14:creationId xmlns:p14="http://schemas.microsoft.com/office/powerpoint/2010/main" val="733608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4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AC1A3E9-6729-A24C-A7FD-3F131EE3D05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43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FE2F638-602B-2447-B69D-5C4CF8E5077E}"/>
              </a:ext>
            </a:extLst>
          </p:cNvPr>
          <p:cNvSpPr txBox="1"/>
          <p:nvPr/>
        </p:nvSpPr>
        <p:spPr>
          <a:xfrm>
            <a:off x="873211" y="1317812"/>
            <a:ext cx="10605616" cy="90780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 Regular" charset="0"/>
              <a:ea typeface="+mn-ea"/>
              <a:cs typeface="Roboto Regular" charset="0"/>
            </a:endParaRPr>
          </a:p>
        </p:txBody>
      </p:sp>
      <p:sp>
        <p:nvSpPr>
          <p:cNvPr id="10" name="Τίτλος 1">
            <a:extLst>
              <a:ext uri="{FF2B5EF4-FFF2-40B4-BE49-F238E27FC236}">
                <a16:creationId xmlns:a16="http://schemas.microsoft.com/office/drawing/2014/main" id="{D8CBCC6F-F1DB-CA47-BE0E-719ABB71094F}"/>
              </a:ext>
            </a:extLst>
          </p:cNvPr>
          <p:cNvSpPr txBox="1">
            <a:spLocks/>
          </p:cNvSpPr>
          <p:nvPr/>
        </p:nvSpPr>
        <p:spPr>
          <a:xfrm>
            <a:off x="-921199" y="5234531"/>
            <a:ext cx="11209944" cy="850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33" b="0" i="0" u="none" strike="noStrike" cap="none">
                <a:solidFill>
                  <a:schemeClr val="dk1"/>
                </a:solidFill>
                <a:latin typeface="Roboto Regular" charset="0"/>
                <a:ea typeface="Roboto Regular" charset="0"/>
                <a:cs typeface="Roboto Regular" charset="0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5200"/>
              <a:buFont typeface="Arial"/>
              <a:buNone/>
              <a:tabLst/>
              <a:defRPr/>
            </a:pPr>
            <a:endParaRPr kumimoji="0" lang="el-GR" sz="3600" b="1" i="0" u="none" strike="noStrike" kern="0" cap="none" spc="0" normalizeH="0" baseline="0" noProof="0" dirty="0">
              <a:ln>
                <a:noFill/>
              </a:ln>
              <a:solidFill>
                <a:srgbClr val="02AEF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 Regular" charset="0"/>
              <a:sym typeface="Arial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C4521E4-5BB8-9C47-9846-9EDDC20EF7E9}"/>
              </a:ext>
            </a:extLst>
          </p:cNvPr>
          <p:cNvSpPr txBox="1"/>
          <p:nvPr/>
        </p:nvSpPr>
        <p:spPr>
          <a:xfrm>
            <a:off x="1346200" y="3574680"/>
            <a:ext cx="7987888" cy="2510779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pPr lvl="0" defTabSz="914377">
              <a:spcBef>
                <a:spcPts val="1000"/>
              </a:spcBef>
              <a:spcAft>
                <a:spcPts val="1000"/>
              </a:spcAft>
              <a:buClr>
                <a:schemeClr val="bg1"/>
              </a:buClr>
            </a:pPr>
            <a:r>
              <a:rPr lang="el-GR" sz="28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Δομές Υποστήριξης της Εκπαίδευσης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FFB2D09-4AF4-6B49-97AE-A87B0DCD2DAF}"/>
              </a:ext>
            </a:extLst>
          </p:cNvPr>
          <p:cNvSpPr txBox="1"/>
          <p:nvPr/>
        </p:nvSpPr>
        <p:spPr>
          <a:xfrm>
            <a:off x="774700" y="3574680"/>
            <a:ext cx="698500" cy="2510779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pPr lvl="0" defTabSz="914377">
              <a:spcBef>
                <a:spcPts val="1000"/>
              </a:spcBef>
              <a:spcAft>
                <a:spcPts val="1000"/>
              </a:spcAft>
              <a:buClr>
                <a:schemeClr val="bg1"/>
              </a:buClr>
            </a:pPr>
            <a:r>
              <a:rPr lang="el-GR" sz="2800" b="1" dirty="0">
                <a:solidFill>
                  <a:srgbClr val="00919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4096091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63681"/>
          </a:xfrm>
          <a:prstGeom prst="rect">
            <a:avLst/>
          </a:prstGeom>
          <a:solidFill>
            <a:srgbClr val="003476"/>
          </a:solidFill>
        </p:spPr>
      </p:pic>
      <p:sp>
        <p:nvSpPr>
          <p:cNvPr id="4" name="Google Shape;139;p23">
            <a:extLst>
              <a:ext uri="{FF2B5EF4-FFF2-40B4-BE49-F238E27FC236}">
                <a16:creationId xmlns:a16="http://schemas.microsoft.com/office/drawing/2014/main" id="{A8996CE9-55BA-A241-99E4-D752A31B714D}"/>
              </a:ext>
            </a:extLst>
          </p:cNvPr>
          <p:cNvSpPr txBox="1"/>
          <p:nvPr/>
        </p:nvSpPr>
        <p:spPr>
          <a:xfrm>
            <a:off x="3044311" y="1561092"/>
            <a:ext cx="1800000" cy="1034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914377"/>
            <a:r>
              <a:rPr lang="el-GR" sz="1700" dirty="0">
                <a:solidFill>
                  <a:srgbClr val="02AEF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Νομοσχέδιο </a:t>
            </a:r>
            <a:endParaRPr lang="en-US" sz="1700" dirty="0">
              <a:solidFill>
                <a:srgbClr val="02AEF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defTabSz="914377"/>
            <a:r>
              <a:rPr lang="el-GR" sz="1700" dirty="0">
                <a:solidFill>
                  <a:srgbClr val="02AEF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για την Ιδιωτική Εκπαίδευση </a:t>
            </a:r>
          </a:p>
        </p:txBody>
      </p:sp>
      <p:sp>
        <p:nvSpPr>
          <p:cNvPr id="7" name="Google Shape;140;p23">
            <a:extLst>
              <a:ext uri="{FF2B5EF4-FFF2-40B4-BE49-F238E27FC236}">
                <a16:creationId xmlns:a16="http://schemas.microsoft.com/office/drawing/2014/main" id="{29A332D5-90D7-B741-AFFF-D201B325F33F}"/>
              </a:ext>
            </a:extLst>
          </p:cNvPr>
          <p:cNvSpPr txBox="1"/>
          <p:nvPr/>
        </p:nvSpPr>
        <p:spPr>
          <a:xfrm>
            <a:off x="4469361" y="556803"/>
            <a:ext cx="1768489" cy="144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914377"/>
            <a:r>
              <a:rPr lang="el-GR" sz="1700" dirty="0">
                <a:solidFill>
                  <a:srgbClr val="00B0F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Νομοσχέδιο για την Εθνική Αρχή Ανώτατης Εκπαίδευσης</a:t>
            </a:r>
          </a:p>
        </p:txBody>
      </p:sp>
      <p:sp>
        <p:nvSpPr>
          <p:cNvPr id="9" name="Google Shape;139;p23">
            <a:extLst>
              <a:ext uri="{FF2B5EF4-FFF2-40B4-BE49-F238E27FC236}">
                <a16:creationId xmlns:a16="http://schemas.microsoft.com/office/drawing/2014/main" id="{C05FAD60-284A-8B44-A3B3-2787ED78147D}"/>
              </a:ext>
            </a:extLst>
          </p:cNvPr>
          <p:cNvSpPr txBox="1"/>
          <p:nvPr/>
        </p:nvSpPr>
        <p:spPr>
          <a:xfrm>
            <a:off x="1632888" y="236219"/>
            <a:ext cx="1951735" cy="1782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914377"/>
            <a:r>
              <a:rPr lang="el-GR" sz="1700" dirty="0">
                <a:solidFill>
                  <a:srgbClr val="02AEF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Νομοσχέδιο </a:t>
            </a:r>
            <a:br>
              <a:rPr lang="el-GR" sz="1700" dirty="0">
                <a:solidFill>
                  <a:srgbClr val="02AEF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l-GR" sz="1700" dirty="0">
                <a:solidFill>
                  <a:srgbClr val="02AEF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για την Επαγγελματική Εκπαίδευση, Κατάρτιση &amp; </a:t>
            </a:r>
            <a:endParaRPr lang="en-US" sz="1700" dirty="0">
              <a:solidFill>
                <a:srgbClr val="02AEF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defTabSz="914377"/>
            <a:r>
              <a:rPr lang="el-GR" sz="1700" dirty="0">
                <a:solidFill>
                  <a:srgbClr val="02AEF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Δια Βίου </a:t>
            </a:r>
            <a:endParaRPr lang="en-US" sz="1700" dirty="0">
              <a:solidFill>
                <a:srgbClr val="02AEF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defTabSz="914377"/>
            <a:r>
              <a:rPr lang="el-GR" sz="1700" dirty="0">
                <a:solidFill>
                  <a:srgbClr val="02AEF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Μάθηση</a:t>
            </a:r>
          </a:p>
        </p:txBody>
      </p:sp>
      <p:sp>
        <p:nvSpPr>
          <p:cNvPr id="12" name="Google Shape;139;p23">
            <a:extLst>
              <a:ext uri="{FF2B5EF4-FFF2-40B4-BE49-F238E27FC236}">
                <a16:creationId xmlns:a16="http://schemas.microsoft.com/office/drawing/2014/main" id="{5465C018-8978-484C-8F7D-7BD578A07EA6}"/>
              </a:ext>
            </a:extLst>
          </p:cNvPr>
          <p:cNvSpPr txBox="1"/>
          <p:nvPr/>
        </p:nvSpPr>
        <p:spPr>
          <a:xfrm>
            <a:off x="8137053" y="96162"/>
            <a:ext cx="2948323" cy="1688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914377"/>
            <a:r>
              <a:rPr lang="el-GR" sz="19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Νομοσχέδιο </a:t>
            </a:r>
          </a:p>
          <a:p>
            <a:pPr defTabSz="914377"/>
            <a:r>
              <a:rPr lang="el-GR" sz="19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για την </a:t>
            </a:r>
          </a:p>
          <a:p>
            <a:pPr marL="285750" indent="-285750" defTabSz="914377">
              <a:buFontTx/>
              <a:buChar char="-"/>
            </a:pPr>
            <a:r>
              <a:rPr lang="el-GR" sz="19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ενίσχυση αυτονομίας</a:t>
            </a:r>
          </a:p>
          <a:p>
            <a:pPr marL="285750" indent="-285750" defTabSz="914377">
              <a:buFontTx/>
              <a:buChar char="-"/>
            </a:pPr>
            <a:r>
              <a:rPr lang="el-GR" sz="19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αξιολόγηση εκπαιδευτικών &amp; στελεχών </a:t>
            </a:r>
          </a:p>
          <a:p>
            <a:pPr marL="285750" indent="-285750" defTabSz="914377">
              <a:buFontTx/>
              <a:buChar char="-"/>
            </a:pPr>
            <a:r>
              <a:rPr lang="el-GR" sz="19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ενίσχυση δομών υποστήριξης εκπαιδευτικού έργου</a:t>
            </a:r>
          </a:p>
          <a:p>
            <a:pPr marL="285750" indent="-285750" defTabSz="914377">
              <a:buFontTx/>
              <a:buChar char="-"/>
            </a:pPr>
            <a:r>
              <a:rPr lang="el-GR" sz="19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εκκλησιαστική εκπαίδευση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097A7F5-7A50-DB43-9978-E06A785D8ABC}"/>
              </a:ext>
            </a:extLst>
          </p:cNvPr>
          <p:cNvCxnSpPr>
            <a:cxnSpLocks/>
          </p:cNvCxnSpPr>
          <p:nvPr/>
        </p:nvCxnSpPr>
        <p:spPr>
          <a:xfrm flipV="1">
            <a:off x="82658" y="3980349"/>
            <a:ext cx="12109343" cy="10644"/>
          </a:xfrm>
          <a:prstGeom prst="line">
            <a:avLst/>
          </a:prstGeom>
          <a:ln>
            <a:solidFill>
              <a:srgbClr val="02AE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ECD50DA-789C-EF4D-906C-35F57E785DBE}"/>
              </a:ext>
            </a:extLst>
          </p:cNvPr>
          <p:cNvCxnSpPr>
            <a:cxnSpLocks/>
          </p:cNvCxnSpPr>
          <p:nvPr/>
        </p:nvCxnSpPr>
        <p:spPr>
          <a:xfrm flipV="1">
            <a:off x="660743" y="1522258"/>
            <a:ext cx="0" cy="2469840"/>
          </a:xfrm>
          <a:prstGeom prst="line">
            <a:avLst/>
          </a:prstGeom>
          <a:ln>
            <a:solidFill>
              <a:srgbClr val="02AE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42AA95F-971B-9F4A-9D6F-2626FB2C0F78}"/>
              </a:ext>
            </a:extLst>
          </p:cNvPr>
          <p:cNvCxnSpPr>
            <a:cxnSpLocks/>
          </p:cNvCxnSpPr>
          <p:nvPr/>
        </p:nvCxnSpPr>
        <p:spPr>
          <a:xfrm flipV="1">
            <a:off x="3695265" y="2752769"/>
            <a:ext cx="0" cy="1212694"/>
          </a:xfrm>
          <a:prstGeom prst="line">
            <a:avLst/>
          </a:prstGeom>
          <a:ln>
            <a:solidFill>
              <a:srgbClr val="02AE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56B4B48-F9AF-1B4E-87F2-CD8D7951E61A}"/>
              </a:ext>
            </a:extLst>
          </p:cNvPr>
          <p:cNvCxnSpPr>
            <a:cxnSpLocks/>
          </p:cNvCxnSpPr>
          <p:nvPr/>
        </p:nvCxnSpPr>
        <p:spPr>
          <a:xfrm flipV="1">
            <a:off x="5056543" y="2049331"/>
            <a:ext cx="1" cy="1952466"/>
          </a:xfrm>
          <a:prstGeom prst="line">
            <a:avLst/>
          </a:prstGeom>
          <a:ln>
            <a:solidFill>
              <a:srgbClr val="02AE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40ED5C1-5AE1-A249-8CE3-0030E2A62499}"/>
              </a:ext>
            </a:extLst>
          </p:cNvPr>
          <p:cNvCxnSpPr>
            <a:cxnSpLocks/>
          </p:cNvCxnSpPr>
          <p:nvPr/>
        </p:nvCxnSpPr>
        <p:spPr>
          <a:xfrm flipV="1">
            <a:off x="7026493" y="2681941"/>
            <a:ext cx="0" cy="1283522"/>
          </a:xfrm>
          <a:prstGeom prst="line">
            <a:avLst/>
          </a:prstGeom>
          <a:ln>
            <a:solidFill>
              <a:srgbClr val="02AE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Google Shape;140;p23">
            <a:extLst>
              <a:ext uri="{FF2B5EF4-FFF2-40B4-BE49-F238E27FC236}">
                <a16:creationId xmlns:a16="http://schemas.microsoft.com/office/drawing/2014/main" id="{29A332D5-90D7-B741-AFFF-D201B325F33F}"/>
              </a:ext>
            </a:extLst>
          </p:cNvPr>
          <p:cNvSpPr txBox="1"/>
          <p:nvPr/>
        </p:nvSpPr>
        <p:spPr>
          <a:xfrm>
            <a:off x="96311" y="295655"/>
            <a:ext cx="1800000" cy="1782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914377"/>
            <a:r>
              <a:rPr lang="el-GR" sz="1700" dirty="0">
                <a:solidFill>
                  <a:srgbClr val="00B0F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Νομοσχέδιο </a:t>
            </a:r>
            <a:endParaRPr lang="en-US" sz="1700" dirty="0">
              <a:solidFill>
                <a:srgbClr val="00B0F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defTabSz="914377"/>
            <a:r>
              <a:rPr lang="el-GR" sz="1700" dirty="0">
                <a:solidFill>
                  <a:srgbClr val="00B0F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για την Αναβάθμιση του Σχολείου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ECD50DA-789C-EF4D-906C-35F57E785DBE}"/>
              </a:ext>
            </a:extLst>
          </p:cNvPr>
          <p:cNvCxnSpPr>
            <a:cxnSpLocks/>
          </p:cNvCxnSpPr>
          <p:nvPr/>
        </p:nvCxnSpPr>
        <p:spPr>
          <a:xfrm flipV="1">
            <a:off x="2074167" y="2224264"/>
            <a:ext cx="0" cy="1762747"/>
          </a:xfrm>
          <a:prstGeom prst="line">
            <a:avLst/>
          </a:prstGeom>
          <a:ln>
            <a:solidFill>
              <a:srgbClr val="02AE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Google Shape;140;p23">
            <a:extLst>
              <a:ext uri="{FF2B5EF4-FFF2-40B4-BE49-F238E27FC236}">
                <a16:creationId xmlns:a16="http://schemas.microsoft.com/office/drawing/2014/main" id="{29A332D5-90D7-B741-AFFF-D201B325F33F}"/>
              </a:ext>
            </a:extLst>
          </p:cNvPr>
          <p:cNvSpPr txBox="1"/>
          <p:nvPr/>
        </p:nvSpPr>
        <p:spPr>
          <a:xfrm>
            <a:off x="1867634" y="4420561"/>
            <a:ext cx="8691953" cy="769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914377"/>
            <a:r>
              <a:rPr lang="el-GR" sz="2600" b="1" dirty="0">
                <a:solidFill>
                  <a:srgbClr val="02AEF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ΣΤΟΧΕΥΟΥΜΕ ΨΗΛΟΤΕΡΑ, ΜΠΟΡΟΥΜΕ ΚΑΛΥΤΕΡΑ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5C5E61F-2865-BC49-B3D4-8F3082BA0F69}"/>
              </a:ext>
            </a:extLst>
          </p:cNvPr>
          <p:cNvCxnSpPr>
            <a:cxnSpLocks/>
          </p:cNvCxnSpPr>
          <p:nvPr/>
        </p:nvCxnSpPr>
        <p:spPr>
          <a:xfrm flipV="1">
            <a:off x="11496196" y="1768834"/>
            <a:ext cx="0" cy="2196629"/>
          </a:xfrm>
          <a:prstGeom prst="line">
            <a:avLst/>
          </a:prstGeom>
          <a:ln>
            <a:solidFill>
              <a:srgbClr val="02AE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Google Shape;139;p23">
            <a:extLst>
              <a:ext uri="{FF2B5EF4-FFF2-40B4-BE49-F238E27FC236}">
                <a16:creationId xmlns:a16="http://schemas.microsoft.com/office/drawing/2014/main" id="{17999EFC-D868-944E-80F8-62D2DD88C973}"/>
              </a:ext>
            </a:extLst>
          </p:cNvPr>
          <p:cNvSpPr txBox="1"/>
          <p:nvPr/>
        </p:nvSpPr>
        <p:spPr>
          <a:xfrm>
            <a:off x="10839280" y="169027"/>
            <a:ext cx="1688144" cy="1742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914377"/>
            <a:r>
              <a:rPr lang="el-GR" sz="1700" dirty="0">
                <a:solidFill>
                  <a:srgbClr val="00B0F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Νομοσχέδιο για την Ανώτατη Εκπαίδευση</a:t>
            </a:r>
          </a:p>
          <a:p>
            <a:pPr defTabSz="914377"/>
            <a:r>
              <a:rPr lang="el-GR" sz="1700" dirty="0">
                <a:solidFill>
                  <a:srgbClr val="00B0F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&amp; ΔΟΑΤΑΠ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94EE5F5-1532-4848-AF36-10733D711E1C}"/>
              </a:ext>
            </a:extLst>
          </p:cNvPr>
          <p:cNvCxnSpPr>
            <a:cxnSpLocks/>
          </p:cNvCxnSpPr>
          <p:nvPr/>
        </p:nvCxnSpPr>
        <p:spPr>
          <a:xfrm flipV="1">
            <a:off x="9082078" y="3704095"/>
            <a:ext cx="0" cy="26136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Google Shape;139;p23">
            <a:extLst>
              <a:ext uri="{FF2B5EF4-FFF2-40B4-BE49-F238E27FC236}">
                <a16:creationId xmlns:a16="http://schemas.microsoft.com/office/drawing/2014/main" id="{FFE91746-451D-6845-AD5F-D7A06FF573BB}"/>
              </a:ext>
            </a:extLst>
          </p:cNvPr>
          <p:cNvSpPr txBox="1"/>
          <p:nvPr/>
        </p:nvSpPr>
        <p:spPr>
          <a:xfrm>
            <a:off x="6311159" y="317567"/>
            <a:ext cx="2296220" cy="2797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 defTabSz="914377">
              <a:buClr>
                <a:srgbClr val="000000"/>
              </a:buClr>
            </a:pPr>
            <a:r>
              <a:rPr lang="el-GR" sz="1700" dirty="0">
                <a:solidFill>
                  <a:srgbClr val="02AEF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Νομοσχέδιο </a:t>
            </a:r>
          </a:p>
          <a:p>
            <a:pPr lvl="0" defTabSz="914377">
              <a:buClr>
                <a:srgbClr val="000000"/>
              </a:buClr>
            </a:pPr>
            <a:r>
              <a:rPr lang="el-GR" sz="1700" dirty="0">
                <a:solidFill>
                  <a:srgbClr val="02AEF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για </a:t>
            </a:r>
          </a:p>
          <a:p>
            <a:pPr lvl="0" defTabSz="914377">
              <a:buClr>
                <a:srgbClr val="000000"/>
              </a:buClr>
            </a:pPr>
            <a:r>
              <a:rPr lang="el-GR" sz="1700" dirty="0">
                <a:solidFill>
                  <a:srgbClr val="02AEF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- την εισαγωγή </a:t>
            </a:r>
          </a:p>
          <a:p>
            <a:pPr lvl="0" defTabSz="914377">
              <a:buClr>
                <a:srgbClr val="000000"/>
              </a:buClr>
            </a:pPr>
            <a:r>
              <a:rPr lang="el-GR" sz="1700" dirty="0">
                <a:solidFill>
                  <a:srgbClr val="02AEF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στα ΑΕΙ</a:t>
            </a:r>
          </a:p>
          <a:p>
            <a:pPr lvl="0" defTabSz="914377">
              <a:buClr>
                <a:srgbClr val="000000"/>
              </a:buClr>
            </a:pPr>
            <a:r>
              <a:rPr lang="el-GR" sz="1700" dirty="0">
                <a:solidFill>
                  <a:srgbClr val="02AEF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- ενίσχυση της ασφάλειας &amp;  ακαδημαϊκής ελευθερίας</a:t>
            </a:r>
          </a:p>
        </p:txBody>
      </p:sp>
    </p:spTree>
    <p:extLst>
      <p:ext uri="{BB962C8B-B14F-4D97-AF65-F5344CB8AC3E}">
        <p14:creationId xmlns:p14="http://schemas.microsoft.com/office/powerpoint/2010/main" val="5604091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35B11781-A36B-0B4A-90F7-4EFF5E2F141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Google Shape;232;p34">
            <a:extLst>
              <a:ext uri="{FF2B5EF4-FFF2-40B4-BE49-F238E27FC236}">
                <a16:creationId xmlns:a16="http://schemas.microsoft.com/office/drawing/2014/main" id="{21B89356-4234-7A45-8340-F0433CBA8A4B}"/>
              </a:ext>
            </a:extLst>
          </p:cNvPr>
          <p:cNvSpPr txBox="1"/>
          <p:nvPr/>
        </p:nvSpPr>
        <p:spPr>
          <a:xfrm>
            <a:off x="1169445" y="3184783"/>
            <a:ext cx="2695074" cy="9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l-GR" sz="2800" b="0" i="0" u="none" strike="noStrike" kern="0" cap="none" spc="-150" normalizeH="0" baseline="0" noProof="0" dirty="0">
              <a:ln>
                <a:noFill/>
              </a:ln>
              <a:solidFill>
                <a:srgbClr val="02AEF0"/>
              </a:solidFill>
              <a:effectLst/>
              <a:uLnTx/>
              <a:uFillTx/>
              <a:latin typeface="Roboto Regular" charset="0"/>
              <a:ea typeface="Roboto Regular" charset="0"/>
              <a:cs typeface="Roboto Regular" charset="0"/>
              <a:sym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601DE61-D1EF-984A-854A-9BA03D817189}"/>
              </a:ext>
            </a:extLst>
          </p:cNvPr>
          <p:cNvSpPr/>
          <p:nvPr/>
        </p:nvSpPr>
        <p:spPr>
          <a:xfrm>
            <a:off x="410968" y="711200"/>
            <a:ext cx="1123130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l-GR" sz="2000" b="1" u="sng" dirty="0">
                <a:solidFill>
                  <a:srgbClr val="00347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ΥΠΟΣΤΗΡΙΞΗ</a:t>
            </a:r>
            <a:r>
              <a:rPr lang="el-GR" sz="2000" b="1" dirty="0">
                <a:solidFill>
                  <a:srgbClr val="00347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ΕΚΠΑΙΔΕΥΤΙΚΟΥ ΣΥΣΤΗΜΑΤΟΣ            ΔΟΜΕΣ ΥΠΟΣΤΗΡΙΞΗΣ ΤΗΣ ΕΚΠΑΙΔΕΥΣΗΣ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1BB18FD-5D09-6D4E-A2A6-374F5A10D440}"/>
              </a:ext>
            </a:extLst>
          </p:cNvPr>
          <p:cNvCxnSpPr/>
          <p:nvPr/>
        </p:nvCxnSpPr>
        <p:spPr>
          <a:xfrm>
            <a:off x="5838545" y="926680"/>
            <a:ext cx="576000" cy="0"/>
          </a:xfrm>
          <a:prstGeom prst="straightConnector1">
            <a:avLst/>
          </a:prstGeom>
          <a:ln w="47625">
            <a:solidFill>
              <a:srgbClr val="003476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B4600A66-3E2B-3446-90A9-387C1984BA6B}"/>
              </a:ext>
            </a:extLst>
          </p:cNvPr>
          <p:cNvSpPr txBox="1"/>
          <p:nvPr/>
        </p:nvSpPr>
        <p:spPr>
          <a:xfrm>
            <a:off x="410969" y="1912816"/>
            <a:ext cx="2903731" cy="9391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l-GR" sz="2400" b="1" dirty="0">
                <a:solidFill>
                  <a:srgbClr val="003476"/>
                </a:solidFill>
                <a:latin typeface="Roboto" panose="02000000000000000000" pitchFamily="2" charset="0"/>
                <a:ea typeface="Roboto" panose="02000000000000000000" pitchFamily="2" charset="0"/>
                <a:cs typeface="Roboto Regular" charset="0"/>
              </a:rPr>
              <a:t>ΑΛΛΑΓΕΣ ΣΕ </a:t>
            </a:r>
            <a:endParaRPr lang="en-US" sz="2400" b="1" dirty="0">
              <a:solidFill>
                <a:srgbClr val="003476"/>
              </a:solidFill>
              <a:latin typeface="Roboto" panose="02000000000000000000" pitchFamily="2" charset="0"/>
              <a:ea typeface="Roboto" panose="02000000000000000000" pitchFamily="2" charset="0"/>
              <a:cs typeface="Roboto Regular" charset="0"/>
            </a:endParaRPr>
          </a:p>
          <a:p>
            <a:r>
              <a:rPr lang="el-GR" sz="2400" b="1" dirty="0">
                <a:solidFill>
                  <a:srgbClr val="003476"/>
                </a:solidFill>
                <a:latin typeface="Roboto" panose="02000000000000000000" pitchFamily="2" charset="0"/>
                <a:ea typeface="Roboto" panose="02000000000000000000" pitchFamily="2" charset="0"/>
                <a:cs typeface="Roboto Regular" charset="0"/>
              </a:rPr>
              <a:t>2 ΕΠΙΠΕΔΑ: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FFE19D9-E2D2-1F4E-A00B-1FF5AECFD0AB}"/>
              </a:ext>
            </a:extLst>
          </p:cNvPr>
          <p:cNvSpPr/>
          <p:nvPr/>
        </p:nvSpPr>
        <p:spPr>
          <a:xfrm>
            <a:off x="3725670" y="3290181"/>
            <a:ext cx="608780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200" b="1" dirty="0">
                <a:solidFill>
                  <a:srgbClr val="00347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Κριτήρια &amp; Διαδικασία Επιλογής Στελεχών Εκπαίδευσης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7554D26-21C8-9845-9C2C-1AA404EA9E18}"/>
              </a:ext>
            </a:extLst>
          </p:cNvPr>
          <p:cNvSpPr/>
          <p:nvPr/>
        </p:nvSpPr>
        <p:spPr>
          <a:xfrm>
            <a:off x="3725670" y="1912816"/>
            <a:ext cx="608780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200" b="1" dirty="0">
                <a:solidFill>
                  <a:srgbClr val="00347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Δομές Υποστήριξης </a:t>
            </a:r>
            <a:endParaRPr lang="en-US" sz="3200" b="1" dirty="0">
              <a:solidFill>
                <a:srgbClr val="003476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l-GR" sz="3200" b="1" dirty="0">
                <a:solidFill>
                  <a:srgbClr val="00347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της Εκπαίδευσης</a:t>
            </a:r>
            <a:endParaRPr lang="el-GR" sz="3200" dirty="0">
              <a:solidFill>
                <a:srgbClr val="003476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2925ACF-8C1C-EC47-A3F8-E7A841F091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0181" y="2013278"/>
            <a:ext cx="767715" cy="8128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E83CD06-6C21-9348-8E35-0A8021A5FC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5581" y="3429000"/>
            <a:ext cx="719733" cy="7112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4AFDD90-55CE-2E48-803A-27249D9B8C29}"/>
              </a:ext>
            </a:extLst>
          </p:cNvPr>
          <p:cNvSpPr/>
          <p:nvPr/>
        </p:nvSpPr>
        <p:spPr>
          <a:xfrm>
            <a:off x="0" y="0"/>
            <a:ext cx="12192000" cy="491677"/>
          </a:xfrm>
          <a:prstGeom prst="rect">
            <a:avLst/>
          </a:prstGeom>
          <a:solidFill>
            <a:srgbClr val="0091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D7D3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1546DF3-A780-304A-BDD9-EAEC99C98EBF}"/>
              </a:ext>
            </a:extLst>
          </p:cNvPr>
          <p:cNvSpPr/>
          <p:nvPr/>
        </p:nvSpPr>
        <p:spPr>
          <a:xfrm>
            <a:off x="375137" y="131539"/>
            <a:ext cx="291778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377">
              <a:spcBef>
                <a:spcPts val="1000"/>
              </a:spcBef>
              <a:spcAft>
                <a:spcPts val="1000"/>
              </a:spcAft>
              <a:buClr>
                <a:schemeClr val="bg1"/>
              </a:buClr>
            </a:pPr>
            <a:r>
              <a:rPr lang="el-GR" sz="11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ΔΟΜΕΣ ΥΠΟΣΤΗΡΙΞΗΣ ΤΗΣ ΕΚΠΑΙΔΕΥΣΗΣ</a:t>
            </a:r>
          </a:p>
        </p:txBody>
      </p:sp>
    </p:spTree>
    <p:extLst>
      <p:ext uri="{BB962C8B-B14F-4D97-AF65-F5344CB8AC3E}">
        <p14:creationId xmlns:p14="http://schemas.microsoft.com/office/powerpoint/2010/main" val="41201726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35B11781-A36B-0B4A-90F7-4EFF5E2F141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Google Shape;232;p34">
            <a:extLst>
              <a:ext uri="{FF2B5EF4-FFF2-40B4-BE49-F238E27FC236}">
                <a16:creationId xmlns:a16="http://schemas.microsoft.com/office/drawing/2014/main" id="{21B89356-4234-7A45-8340-F0433CBA8A4B}"/>
              </a:ext>
            </a:extLst>
          </p:cNvPr>
          <p:cNvSpPr txBox="1"/>
          <p:nvPr/>
        </p:nvSpPr>
        <p:spPr>
          <a:xfrm>
            <a:off x="1169445" y="3184783"/>
            <a:ext cx="2695074" cy="9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l-GR" sz="2800" b="0" i="0" u="none" strike="noStrike" kern="0" cap="none" spc="-150" normalizeH="0" baseline="0" noProof="0" dirty="0">
              <a:ln>
                <a:noFill/>
              </a:ln>
              <a:solidFill>
                <a:srgbClr val="02AEF0"/>
              </a:solidFill>
              <a:effectLst/>
              <a:uLnTx/>
              <a:uFillTx/>
              <a:latin typeface="Roboto Regular" charset="0"/>
              <a:ea typeface="Roboto Regular" charset="0"/>
              <a:cs typeface="Roboto Regular" charset="0"/>
              <a:sym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0968" y="1471834"/>
            <a:ext cx="1137826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sz="2000" b="1" dirty="0">
                <a:solidFill>
                  <a:srgbClr val="00347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Ίδρυση δομών εκπαίδευσης με αμιγώς παιδαγωγικό χαρακτήρα </a:t>
            </a:r>
            <a:r>
              <a:rPr lang="el-GR" sz="2000" dirty="0">
                <a:solidFill>
                  <a:srgbClr val="00347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(θέσπιση Εποπτών Ποιότητας Εκπαίδευσης σε επίπεδο Περιφερειακής Διεύθυνσης και Διεύθυνσης Εκπαίδευσης) </a:t>
            </a:r>
            <a:endParaRPr lang="x-none" sz="2000" dirty="0">
              <a:solidFill>
                <a:srgbClr val="00347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l-GR" sz="2000" dirty="0">
              <a:solidFill>
                <a:srgbClr val="00347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l-GR" sz="2000" b="1" dirty="0">
                <a:solidFill>
                  <a:srgbClr val="00347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Αύξηση συμβούλων, πιο κοντά στις σχολικές μονάδες: </a:t>
            </a:r>
            <a:r>
              <a:rPr lang="el-GR" sz="2000" dirty="0">
                <a:solidFill>
                  <a:srgbClr val="00347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Από 540 ΠΕΚΕΣ στην Περιφέρεια, σε 800 Συμβούλους Εκπαίδευσης στις Διευθύνσεις Εκπαίδευσης</a:t>
            </a:r>
            <a:endParaRPr lang="x-none" sz="2000" dirty="0">
              <a:solidFill>
                <a:srgbClr val="00347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lvl="0"/>
            <a:endParaRPr lang="el-GR" sz="2000" b="1" dirty="0">
              <a:solidFill>
                <a:srgbClr val="00347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sz="2000" b="1" dirty="0">
                <a:solidFill>
                  <a:srgbClr val="00347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Ενίσχυση των Κέντρων Διάγνωσης, Συμβουλευτικής και Υποστήριξης (ΚΕΔΑΣΥ):</a:t>
            </a:r>
            <a:r>
              <a:rPr lang="el-GR" sz="2000" dirty="0">
                <a:solidFill>
                  <a:srgbClr val="00347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Σύσταση 1.100 νέων οργανικών θέσεων (550 για ψυχολόγους και 550 για κοινωνικούς λειτουργούς), οι οποίες θα καλύπτουν τις ανάγκες των σχολικών μονάδων γενικής και επαγγελματικής εκπαίδευσης</a:t>
            </a:r>
          </a:p>
          <a:p>
            <a:pPr marL="800100" lvl="1" indent="-342900">
              <a:buSzPct val="50000"/>
              <a:buFont typeface="Wingdings" pitchFamily="2" charset="2"/>
              <a:buChar char="q"/>
            </a:pPr>
            <a:r>
              <a:rPr lang="el-GR" sz="2000" b="1" dirty="0">
                <a:solidFill>
                  <a:srgbClr val="00347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Πρώιμη εκπαιδευτική και υποστηρικτή παρέμβαση </a:t>
            </a:r>
            <a:r>
              <a:rPr lang="el-GR" sz="2000" dirty="0">
                <a:solidFill>
                  <a:srgbClr val="00347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σε μαθητές πρωτοβάθμιας εκπαίδευσης &amp; </a:t>
            </a:r>
            <a:r>
              <a:rPr lang="el-GR" sz="2000" b="1" dirty="0">
                <a:solidFill>
                  <a:srgbClr val="00347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έγκαιρη υιοθέτηση εξατομικευμένων μέτρων υποστήριξης </a:t>
            </a:r>
            <a:r>
              <a:rPr lang="el-GR" sz="2000" dirty="0">
                <a:solidFill>
                  <a:srgbClr val="003476"/>
                </a:solidFill>
                <a:latin typeface="Roboto" panose="02000000000000000000" pitchFamily="2" charset="0"/>
                <a:ea typeface="Roboto" panose="02000000000000000000" pitchFamily="2" charset="0"/>
                <a:sym typeface="Wingdings" pitchFamily="2" charset="2"/>
              </a:rPr>
              <a:t></a:t>
            </a:r>
            <a:r>
              <a:rPr lang="el-GR" sz="2000" dirty="0">
                <a:solidFill>
                  <a:srgbClr val="00347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δυνατότητα οι γονείς να απευθύνονται νωρίτερα στα ΚΕΔΑΣΥ για την αξιολόγηση των αναγκών των παιδιών τους (πριν από την εγγραφή τους σε νηπιαγωγείο)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601DE61-D1EF-984A-854A-9BA03D817189}"/>
              </a:ext>
            </a:extLst>
          </p:cNvPr>
          <p:cNvSpPr/>
          <p:nvPr/>
        </p:nvSpPr>
        <p:spPr>
          <a:xfrm>
            <a:off x="410969" y="724427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defRPr/>
            </a:pPr>
            <a:r>
              <a:rPr lang="el-GR" sz="2000" b="1" dirty="0">
                <a:solidFill>
                  <a:srgbClr val="00347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ΔΟΜΕΣ ΥΠΟΣΤΗΡΙΞΗΣ ΕΚΠΑΙΔΕΥΣΗΣ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E55BF93-5085-B446-ADC6-579F38D529EB}"/>
              </a:ext>
            </a:extLst>
          </p:cNvPr>
          <p:cNvSpPr/>
          <p:nvPr/>
        </p:nvSpPr>
        <p:spPr>
          <a:xfrm>
            <a:off x="0" y="0"/>
            <a:ext cx="12192000" cy="491677"/>
          </a:xfrm>
          <a:prstGeom prst="rect">
            <a:avLst/>
          </a:prstGeom>
          <a:solidFill>
            <a:srgbClr val="0091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D7D3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711AD6A-BF8E-E64B-BB2D-801C895346EE}"/>
              </a:ext>
            </a:extLst>
          </p:cNvPr>
          <p:cNvSpPr/>
          <p:nvPr/>
        </p:nvSpPr>
        <p:spPr>
          <a:xfrm>
            <a:off x="375137" y="131539"/>
            <a:ext cx="291778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377">
              <a:spcBef>
                <a:spcPts val="1000"/>
              </a:spcBef>
              <a:spcAft>
                <a:spcPts val="1000"/>
              </a:spcAft>
              <a:buClr>
                <a:schemeClr val="bg1"/>
              </a:buClr>
            </a:pPr>
            <a:r>
              <a:rPr lang="el-GR" sz="11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ΔΟΜΕΣ ΥΠΟΣΤΗΡΙΞΗΣ ΤΗΣ ΕΚΠΑΙΔΕΥΣΗΣ</a:t>
            </a:r>
          </a:p>
        </p:txBody>
      </p:sp>
    </p:spTree>
    <p:extLst>
      <p:ext uri="{BB962C8B-B14F-4D97-AF65-F5344CB8AC3E}">
        <p14:creationId xmlns:p14="http://schemas.microsoft.com/office/powerpoint/2010/main" val="711023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35B11781-A36B-0B4A-90F7-4EFF5E2F141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Google Shape;232;p34">
            <a:extLst>
              <a:ext uri="{FF2B5EF4-FFF2-40B4-BE49-F238E27FC236}">
                <a16:creationId xmlns:a16="http://schemas.microsoft.com/office/drawing/2014/main" id="{21B89356-4234-7A45-8340-F0433CBA8A4B}"/>
              </a:ext>
            </a:extLst>
          </p:cNvPr>
          <p:cNvSpPr txBox="1"/>
          <p:nvPr/>
        </p:nvSpPr>
        <p:spPr>
          <a:xfrm>
            <a:off x="1169445" y="3184783"/>
            <a:ext cx="2695074" cy="9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l-GR" sz="2800" b="0" i="0" u="none" strike="noStrike" kern="0" cap="none" spc="-150" normalizeH="0" baseline="0" noProof="0" dirty="0">
              <a:ln>
                <a:noFill/>
              </a:ln>
              <a:solidFill>
                <a:srgbClr val="02AEF0"/>
              </a:solidFill>
              <a:effectLst/>
              <a:uLnTx/>
              <a:uFillTx/>
              <a:latin typeface="Roboto Regular" charset="0"/>
              <a:ea typeface="Roboto Regular" charset="0"/>
              <a:cs typeface="Roboto Regular" charset="0"/>
              <a:sym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601DE61-D1EF-984A-854A-9BA03D817189}"/>
              </a:ext>
            </a:extLst>
          </p:cNvPr>
          <p:cNvSpPr/>
          <p:nvPr/>
        </p:nvSpPr>
        <p:spPr>
          <a:xfrm>
            <a:off x="410968" y="707613"/>
            <a:ext cx="85403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l-GR" sz="2000" b="1" dirty="0">
                <a:solidFill>
                  <a:srgbClr val="00347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ΔΟΜΕΣ ΥΠΟΣΤΗΡΙΞΗΣ ΕΚΠΑΙΔΕΥΣΗΣ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3BF1D22-BCE7-014D-AC62-2DA88D7981CF}"/>
              </a:ext>
            </a:extLst>
          </p:cNvPr>
          <p:cNvSpPr/>
          <p:nvPr/>
        </p:nvSpPr>
        <p:spPr>
          <a:xfrm>
            <a:off x="0" y="0"/>
            <a:ext cx="12192000" cy="491677"/>
          </a:xfrm>
          <a:prstGeom prst="rect">
            <a:avLst/>
          </a:prstGeom>
          <a:solidFill>
            <a:srgbClr val="0091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D7D3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52192FE-1E6D-7C41-95E4-E7B5DE56B686}"/>
              </a:ext>
            </a:extLst>
          </p:cNvPr>
          <p:cNvSpPr/>
          <p:nvPr/>
        </p:nvSpPr>
        <p:spPr>
          <a:xfrm>
            <a:off x="375137" y="131539"/>
            <a:ext cx="291778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377">
              <a:spcBef>
                <a:spcPts val="1000"/>
              </a:spcBef>
              <a:spcAft>
                <a:spcPts val="1000"/>
              </a:spcAft>
              <a:buClr>
                <a:schemeClr val="bg1"/>
              </a:buClr>
            </a:pPr>
            <a:r>
              <a:rPr lang="el-GR" sz="11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ΔΟΜΕΣ ΥΠΟΣΤΗΡΙΞΗΣ ΤΗΣ ΕΚΠΑΙΔΕΥΣΗΣ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3065FB5-C084-9C4F-B663-CF2E48AB1B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7300" y="1867946"/>
            <a:ext cx="5613400" cy="3327400"/>
          </a:xfrm>
          <a:prstGeom prst="rect">
            <a:avLst/>
          </a:prstGeom>
        </p:spPr>
      </p:pic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86401380-AEFB-2A4E-8B8E-0AFF08AF5C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400" y="1867946"/>
            <a:ext cx="5435600" cy="34036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E401DD1-7925-734A-86E0-80248A6C4F1C}"/>
              </a:ext>
            </a:extLst>
          </p:cNvPr>
          <p:cNvSpPr/>
          <p:nvPr/>
        </p:nvSpPr>
        <p:spPr>
          <a:xfrm>
            <a:off x="1834030" y="5456962"/>
            <a:ext cx="25296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l-GR" sz="1600" dirty="0">
                <a:solidFill>
                  <a:srgbClr val="00347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Επίπεδο Περιφερειακής Διεύθυνσης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F596F6B-E2AA-B249-8C6A-4B3AB8E67DB5}"/>
              </a:ext>
            </a:extLst>
          </p:cNvPr>
          <p:cNvSpPr/>
          <p:nvPr/>
        </p:nvSpPr>
        <p:spPr>
          <a:xfrm>
            <a:off x="7998548" y="5456962"/>
            <a:ext cx="27427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l-GR" sz="1600" dirty="0">
                <a:solidFill>
                  <a:srgbClr val="00347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Επίπεδο Διεύθυνσης Εκπαίδευσης</a:t>
            </a:r>
          </a:p>
        </p:txBody>
      </p:sp>
    </p:spTree>
    <p:extLst>
      <p:ext uri="{BB962C8B-B14F-4D97-AF65-F5344CB8AC3E}">
        <p14:creationId xmlns:p14="http://schemas.microsoft.com/office/powerpoint/2010/main" val="16253884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3DCC2EF7-3679-394C-8887-C83A003C277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42913" y="2136203"/>
            <a:ext cx="4625257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l-GR" sz="2400" b="1" dirty="0">
                <a:solidFill>
                  <a:srgbClr val="00347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Κριτήρια Επιλογής</a:t>
            </a:r>
          </a:p>
          <a:p>
            <a:pPr lvl="0"/>
            <a:endParaRPr lang="el-GR" sz="2000" b="1" dirty="0">
              <a:solidFill>
                <a:srgbClr val="003476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sz="2000" b="1" dirty="0">
                <a:solidFill>
                  <a:srgbClr val="00347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Αύξηση απαιτούμενης προϋπηρεσίας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dirty="0">
                <a:solidFill>
                  <a:srgbClr val="00347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Προστίθεται ως μοριοδοτούμενο </a:t>
            </a:r>
            <a:r>
              <a:rPr lang="el-GR" sz="2000" b="1" dirty="0">
                <a:solidFill>
                  <a:srgbClr val="00347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κριτήριο επιλογής η αξιολόγηση</a:t>
            </a:r>
            <a:r>
              <a:rPr lang="el-GR" sz="2000" dirty="0">
                <a:solidFill>
                  <a:srgbClr val="00347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του υποψηφίου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dirty="0">
                <a:solidFill>
                  <a:srgbClr val="00347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Το κριτήριο αυτό απαλείφθηκε επί ΣΥΡ (Ν.4547/2018)</a:t>
            </a:r>
            <a:endParaRPr lang="x-none" sz="2000" dirty="0">
              <a:solidFill>
                <a:srgbClr val="00347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lvl="0"/>
            <a:endParaRPr lang="el-GR" sz="2600" b="1" dirty="0">
              <a:solidFill>
                <a:srgbClr val="003476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3492955-F6C9-C048-9579-E9C1E40E5DB8}"/>
              </a:ext>
            </a:extLst>
          </p:cNvPr>
          <p:cNvSpPr/>
          <p:nvPr/>
        </p:nvSpPr>
        <p:spPr>
          <a:xfrm>
            <a:off x="6096001" y="2136203"/>
            <a:ext cx="524021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l-GR" sz="2400" b="1" dirty="0">
                <a:solidFill>
                  <a:srgbClr val="00347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Διαδικασία Επιλογής</a:t>
            </a:r>
          </a:p>
          <a:p>
            <a:pPr lvl="0"/>
            <a:endParaRPr lang="el-GR" sz="2000" b="1" dirty="0">
              <a:solidFill>
                <a:srgbClr val="003476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dirty="0">
                <a:solidFill>
                  <a:srgbClr val="00347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Συμβούλια Επιλογής: </a:t>
            </a:r>
            <a:r>
              <a:rPr lang="el-GR" sz="2000" b="1" dirty="0">
                <a:solidFill>
                  <a:srgbClr val="00347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Μη συμμετοχή αιρετών</a:t>
            </a:r>
            <a:r>
              <a:rPr lang="el-GR" sz="2000" dirty="0">
                <a:solidFill>
                  <a:srgbClr val="00347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στα συμβούλια επιλογής, όπως ισχύει και στο υπόλοιπο δημόσιο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b="1" dirty="0">
                <a:solidFill>
                  <a:srgbClr val="00347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Συνέντευξη</a:t>
            </a:r>
            <a:r>
              <a:rPr lang="el-GR" sz="2000" dirty="0">
                <a:solidFill>
                  <a:srgbClr val="00347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: </a:t>
            </a:r>
            <a:r>
              <a:rPr lang="el-GR" sz="2000" dirty="0" err="1">
                <a:solidFill>
                  <a:srgbClr val="00347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ημι</a:t>
            </a:r>
            <a:r>
              <a:rPr lang="el-GR" sz="2000" dirty="0">
                <a:solidFill>
                  <a:srgbClr val="00347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-δομημένη συνέντευξη/μελέτης περίπτωσης</a:t>
            </a:r>
            <a:endParaRPr lang="el-GR" sz="2000" b="1" dirty="0">
              <a:solidFill>
                <a:srgbClr val="003476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01F3FD3-B3CF-1142-926B-5E567CB046E9}"/>
              </a:ext>
            </a:extLst>
          </p:cNvPr>
          <p:cNvSpPr/>
          <p:nvPr/>
        </p:nvSpPr>
        <p:spPr>
          <a:xfrm>
            <a:off x="378310" y="726535"/>
            <a:ext cx="86949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b="1" dirty="0">
                <a:solidFill>
                  <a:srgbClr val="00347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ΚΡΙΤΗΡΙΑ &amp; ΔΙΑΔΙΚΑΣΙΑ ΕΠΙΛΟΓΗΣ ΣΤΕΛΕΧΩΝ ΕΚΠΑΙΔΕΥΣΗΣ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0E8855E-0DA1-8645-9C63-0ABD35AD90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779" y="1361503"/>
            <a:ext cx="774700" cy="7747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6D48E93-3668-D241-85BA-08DA216CA0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9975" y="1373607"/>
            <a:ext cx="774700" cy="75049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2F4976E-8913-3247-9FC8-7AF582905B06}"/>
              </a:ext>
            </a:extLst>
          </p:cNvPr>
          <p:cNvSpPr/>
          <p:nvPr/>
        </p:nvSpPr>
        <p:spPr>
          <a:xfrm>
            <a:off x="0" y="0"/>
            <a:ext cx="12192000" cy="491677"/>
          </a:xfrm>
          <a:prstGeom prst="rect">
            <a:avLst/>
          </a:prstGeom>
          <a:solidFill>
            <a:srgbClr val="0091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D7D3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D190A4F-AAAB-764E-B255-6464DBCB70CF}"/>
              </a:ext>
            </a:extLst>
          </p:cNvPr>
          <p:cNvSpPr/>
          <p:nvPr/>
        </p:nvSpPr>
        <p:spPr>
          <a:xfrm>
            <a:off x="375137" y="131539"/>
            <a:ext cx="291778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377">
              <a:spcBef>
                <a:spcPts val="1000"/>
              </a:spcBef>
              <a:spcAft>
                <a:spcPts val="1000"/>
              </a:spcAft>
              <a:buClr>
                <a:schemeClr val="bg1"/>
              </a:buClr>
            </a:pPr>
            <a:r>
              <a:rPr lang="el-GR" sz="11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ΔΟΜΕΣ ΥΠΟΣΤΗΡΙΞΗΣ ΤΗΣ ΕΚΠΑΙΔΕΥΣΗΣ</a:t>
            </a:r>
          </a:p>
        </p:txBody>
      </p:sp>
    </p:spTree>
    <p:extLst>
      <p:ext uri="{BB962C8B-B14F-4D97-AF65-F5344CB8AC3E}">
        <p14:creationId xmlns:p14="http://schemas.microsoft.com/office/powerpoint/2010/main" val="36183441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4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sky, outdoor, building, day&#10;&#10;Description automatically generated">
            <a:extLst>
              <a:ext uri="{FF2B5EF4-FFF2-40B4-BE49-F238E27FC236}">
                <a16:creationId xmlns:a16="http://schemas.microsoft.com/office/drawing/2014/main" id="{48C5C3F9-8525-894D-912C-FD49B2746EC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1000"/>
          </a:blip>
          <a:srcRect l="7049" b="4560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FE2F638-602B-2447-B69D-5C4CF8E5077E}"/>
              </a:ext>
            </a:extLst>
          </p:cNvPr>
          <p:cNvSpPr txBox="1"/>
          <p:nvPr/>
        </p:nvSpPr>
        <p:spPr>
          <a:xfrm>
            <a:off x="873211" y="1317812"/>
            <a:ext cx="10605616" cy="90780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 Regular" charset="0"/>
              <a:ea typeface="+mn-ea"/>
              <a:cs typeface="Roboto Regular" charset="0"/>
            </a:endParaRPr>
          </a:p>
        </p:txBody>
      </p:sp>
      <p:sp>
        <p:nvSpPr>
          <p:cNvPr id="10" name="Τίτλος 1">
            <a:extLst>
              <a:ext uri="{FF2B5EF4-FFF2-40B4-BE49-F238E27FC236}">
                <a16:creationId xmlns:a16="http://schemas.microsoft.com/office/drawing/2014/main" id="{D8CBCC6F-F1DB-CA47-BE0E-719ABB71094F}"/>
              </a:ext>
            </a:extLst>
          </p:cNvPr>
          <p:cNvSpPr txBox="1">
            <a:spLocks/>
          </p:cNvSpPr>
          <p:nvPr/>
        </p:nvSpPr>
        <p:spPr>
          <a:xfrm>
            <a:off x="-921199" y="5234531"/>
            <a:ext cx="11209944" cy="850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33" b="0" i="0" u="none" strike="noStrike" cap="none">
                <a:solidFill>
                  <a:schemeClr val="dk1"/>
                </a:solidFill>
                <a:latin typeface="Roboto Regular" charset="0"/>
                <a:ea typeface="Roboto Regular" charset="0"/>
                <a:cs typeface="Roboto Regular" charset="0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5200"/>
              <a:buFont typeface="Arial"/>
              <a:buNone/>
              <a:tabLst/>
              <a:defRPr/>
            </a:pPr>
            <a:endParaRPr kumimoji="0" lang="el-GR" sz="3600" b="1" i="0" u="none" strike="noStrike" kern="0" cap="none" spc="0" normalizeH="0" baseline="0" noProof="0" dirty="0">
              <a:ln>
                <a:noFill/>
              </a:ln>
              <a:solidFill>
                <a:srgbClr val="02AEF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 Regular" charset="0"/>
              <a:sym typeface="Arial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6D82D33-8341-CA48-BF5F-D287A7EB6C5A}"/>
              </a:ext>
            </a:extLst>
          </p:cNvPr>
          <p:cNvSpPr txBox="1"/>
          <p:nvPr/>
        </p:nvSpPr>
        <p:spPr>
          <a:xfrm>
            <a:off x="1346200" y="3574680"/>
            <a:ext cx="7987888" cy="2510779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pPr lvl="0" defTabSz="914377">
              <a:spcBef>
                <a:spcPts val="1000"/>
              </a:spcBef>
              <a:spcAft>
                <a:spcPts val="1000"/>
              </a:spcAft>
              <a:buClr>
                <a:schemeClr val="bg1"/>
              </a:buClr>
            </a:pPr>
            <a:r>
              <a:rPr lang="el-GR" sz="28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Εκκλησιαστική Εκπαίδευση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675B6C5-DE74-FF41-AE86-1E8C5778C612}"/>
              </a:ext>
            </a:extLst>
          </p:cNvPr>
          <p:cNvSpPr txBox="1"/>
          <p:nvPr/>
        </p:nvSpPr>
        <p:spPr>
          <a:xfrm>
            <a:off x="774700" y="3574680"/>
            <a:ext cx="698500" cy="2510779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pPr lvl="0" defTabSz="914377">
              <a:spcBef>
                <a:spcPts val="1000"/>
              </a:spcBef>
              <a:spcAft>
                <a:spcPts val="1000"/>
              </a:spcAft>
              <a:buClr>
                <a:schemeClr val="bg1"/>
              </a:buClr>
            </a:pPr>
            <a:r>
              <a:rPr lang="el-GR" sz="2800" b="1" dirty="0">
                <a:solidFill>
                  <a:srgbClr val="7030A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04</a:t>
            </a:r>
          </a:p>
        </p:txBody>
      </p:sp>
    </p:spTree>
    <p:extLst>
      <p:ext uri="{BB962C8B-B14F-4D97-AF65-F5344CB8AC3E}">
        <p14:creationId xmlns:p14="http://schemas.microsoft.com/office/powerpoint/2010/main" val="28752686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02495454-EFB3-9C44-A148-4CB1C64024F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02AEF0"/>
          </a:solidFill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FE2F638-602B-2447-B69D-5C4CF8E5077E}"/>
              </a:ext>
            </a:extLst>
          </p:cNvPr>
          <p:cNvSpPr txBox="1"/>
          <p:nvPr/>
        </p:nvSpPr>
        <p:spPr>
          <a:xfrm>
            <a:off x="377910" y="1317813"/>
            <a:ext cx="10772689" cy="8466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x-none" sz="2600" dirty="0">
                <a:solidFill>
                  <a:srgbClr val="00347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Ο τελευταίος νόμος για την εκκλησιαστική εκπαίδευση ψηφίστηκε το 2006. </a:t>
            </a:r>
            <a:endParaRPr lang="el-GR" sz="2600" dirty="0">
              <a:solidFill>
                <a:srgbClr val="00347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l-GR" sz="2600" b="1" dirty="0">
              <a:solidFill>
                <a:srgbClr val="00347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x-none" sz="2600" b="1" dirty="0">
                <a:solidFill>
                  <a:srgbClr val="00347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Το υπό συζήτηση </a:t>
            </a:r>
            <a:r>
              <a:rPr lang="x-none" sz="2600" b="1">
                <a:solidFill>
                  <a:srgbClr val="00347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νομοσχέδιο επιχειρεί </a:t>
            </a:r>
            <a:r>
              <a:rPr lang="x-none" sz="2600" b="1" dirty="0">
                <a:solidFill>
                  <a:srgbClr val="00347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να εκσυγχρονίσει και να οργανώσει </a:t>
            </a:r>
            <a:r>
              <a:rPr lang="x-none" sz="2600" dirty="0">
                <a:solidFill>
                  <a:srgbClr val="00347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εξ ολοκλήρου και σε νέα βάση τη δευτεροβάθμια και μεταδευτεροβάθμια εκκλησιαστική εκπαίδευση</a:t>
            </a:r>
            <a:r>
              <a:rPr lang="el-GR" sz="2600" dirty="0">
                <a:solidFill>
                  <a:srgbClr val="00347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καθώς και τις Ανώτατες Εκκλησιαστικές Ακαδημίες</a:t>
            </a:r>
            <a:endParaRPr lang="el-GR" sz="2600" dirty="0">
              <a:solidFill>
                <a:srgbClr val="003476"/>
              </a:solidFill>
              <a:latin typeface="Roboto" panose="02000000000000000000" pitchFamily="2" charset="0"/>
              <a:ea typeface="Roboto" panose="02000000000000000000" pitchFamily="2" charset="0"/>
              <a:cs typeface="Roboto Regular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E2F638-602B-2447-B69D-5C4CF8E5077E}"/>
              </a:ext>
            </a:extLst>
          </p:cNvPr>
          <p:cNvSpPr txBox="1"/>
          <p:nvPr/>
        </p:nvSpPr>
        <p:spPr>
          <a:xfrm>
            <a:off x="377911" y="712210"/>
            <a:ext cx="10904261" cy="60560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l-GR" sz="2400" dirty="0">
                <a:solidFill>
                  <a:srgbClr val="00AEEF"/>
                </a:solidFill>
                <a:latin typeface="Roboto" panose="02000000000000000000" pitchFamily="2" charset="0"/>
                <a:ea typeface="Roboto" panose="02000000000000000000" pitchFamily="2" charset="0"/>
                <a:cs typeface="Roboto Regular" charset="0"/>
              </a:rPr>
              <a:t>ΛΟΓΙΚΗ ΤΗΣ ΜΕΤΑΡΡΥΘΜΙΣΗΣ:</a:t>
            </a:r>
            <a:endParaRPr lang="en-US" sz="2400" dirty="0">
              <a:solidFill>
                <a:srgbClr val="00AEEF"/>
              </a:solidFill>
              <a:highlight>
                <a:srgbClr val="FFFF00"/>
              </a:highlight>
              <a:latin typeface="Roboto" panose="02000000000000000000" pitchFamily="2" charset="0"/>
              <a:ea typeface="Roboto" panose="02000000000000000000" pitchFamily="2" charset="0"/>
              <a:cs typeface="Roboto Regular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349425-656C-A947-B720-BDBFE3C2E5B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4358" y="6293693"/>
            <a:ext cx="1938565" cy="3856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C00AB29-ECEE-AF46-9274-5CFE4C7230CC}"/>
              </a:ext>
            </a:extLst>
          </p:cNvPr>
          <p:cNvSpPr/>
          <p:nvPr/>
        </p:nvSpPr>
        <p:spPr>
          <a:xfrm>
            <a:off x="0" y="0"/>
            <a:ext cx="12192000" cy="49167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D7D3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030D0ED-09EA-1247-8435-43D19FBAD29C}"/>
              </a:ext>
            </a:extLst>
          </p:cNvPr>
          <p:cNvSpPr/>
          <p:nvPr/>
        </p:nvSpPr>
        <p:spPr>
          <a:xfrm>
            <a:off x="375137" y="131539"/>
            <a:ext cx="213872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377">
              <a:spcBef>
                <a:spcPts val="1000"/>
              </a:spcBef>
              <a:spcAft>
                <a:spcPts val="1000"/>
              </a:spcAft>
              <a:buClr>
                <a:schemeClr val="bg1"/>
              </a:buClr>
            </a:pPr>
            <a:r>
              <a:rPr lang="el-GR" sz="11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ΕΚΚΛΗΣΙΑΣΤΙΚΗ ΕΚΠΑΙΔΕΥΣΗ</a:t>
            </a:r>
          </a:p>
        </p:txBody>
      </p:sp>
    </p:spTree>
    <p:extLst>
      <p:ext uri="{BB962C8B-B14F-4D97-AF65-F5344CB8AC3E}">
        <p14:creationId xmlns:p14="http://schemas.microsoft.com/office/powerpoint/2010/main" val="39325926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close up of a logo&#10;&#10;Description automatically generated">
            <a:extLst>
              <a:ext uri="{FF2B5EF4-FFF2-40B4-BE49-F238E27FC236}">
                <a16:creationId xmlns:a16="http://schemas.microsoft.com/office/drawing/2014/main" id="{46E21E4E-88A4-E240-9FD9-7624B80D07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02AEF0"/>
          </a:solidFill>
        </p:spPr>
      </p:pic>
      <p:sp>
        <p:nvSpPr>
          <p:cNvPr id="5" name="Rectangle 4"/>
          <p:cNvSpPr/>
          <p:nvPr/>
        </p:nvSpPr>
        <p:spPr>
          <a:xfrm>
            <a:off x="746729" y="2129512"/>
            <a:ext cx="353426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000" b="1" dirty="0">
                <a:solidFill>
                  <a:srgbClr val="00347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Εξορθολογισμός Δευτεροβάθμιας Εκκλησιαστικής Εκπαίδευσης</a:t>
            </a:r>
            <a:endParaRPr lang="el-GR" sz="3000" dirty="0">
              <a:solidFill>
                <a:srgbClr val="003476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3492955-F6C9-C048-9579-E9C1E40E5DB8}"/>
              </a:ext>
            </a:extLst>
          </p:cNvPr>
          <p:cNvSpPr/>
          <p:nvPr/>
        </p:nvSpPr>
        <p:spPr>
          <a:xfrm>
            <a:off x="4809012" y="2129512"/>
            <a:ext cx="280110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000" b="1" dirty="0">
                <a:solidFill>
                  <a:srgbClr val="00347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Αναβάθμιση </a:t>
            </a:r>
          </a:p>
          <a:p>
            <a:r>
              <a:rPr lang="el-GR" sz="3000" b="1" dirty="0">
                <a:solidFill>
                  <a:srgbClr val="00347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Κληρικών – Ίδρυση ΣΜΥΚ</a:t>
            </a:r>
          </a:p>
          <a:p>
            <a:endParaRPr lang="x-none" sz="3000" dirty="0">
              <a:solidFill>
                <a:srgbClr val="00347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0FE333C-68D5-794F-AB80-B1D76AAC231B}"/>
              </a:ext>
            </a:extLst>
          </p:cNvPr>
          <p:cNvSpPr/>
          <p:nvPr/>
        </p:nvSpPr>
        <p:spPr>
          <a:xfrm>
            <a:off x="8335876" y="2129512"/>
            <a:ext cx="353157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000" b="1" dirty="0">
                <a:solidFill>
                  <a:srgbClr val="00347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Εξορθολογισμός </a:t>
            </a:r>
          </a:p>
          <a:p>
            <a:r>
              <a:rPr lang="el-GR" sz="3000" b="1" dirty="0">
                <a:solidFill>
                  <a:srgbClr val="00347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Ανώτατων </a:t>
            </a:r>
          </a:p>
          <a:p>
            <a:r>
              <a:rPr lang="el-GR" sz="3000" b="1" dirty="0">
                <a:solidFill>
                  <a:srgbClr val="00347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Εκκλησιαστικών Ακαδημιών</a:t>
            </a:r>
            <a:endParaRPr lang="el-GR" sz="3000" dirty="0">
              <a:solidFill>
                <a:srgbClr val="003476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583C870-B4BA-A940-A47B-1EAFEFBD7F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724" y="1490417"/>
            <a:ext cx="567910" cy="56791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F6AF839-F2CC-1E47-8F66-36E7E8A43B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9012" y="1490417"/>
            <a:ext cx="567910" cy="56791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0320D79-8BEF-4340-B7F4-0FA85992FD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9390" y="1490417"/>
            <a:ext cx="567910" cy="56791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F052B9BD-5FF5-024A-B177-D17389D7AE95}"/>
              </a:ext>
            </a:extLst>
          </p:cNvPr>
          <p:cNvSpPr/>
          <p:nvPr/>
        </p:nvSpPr>
        <p:spPr>
          <a:xfrm>
            <a:off x="0" y="0"/>
            <a:ext cx="12192000" cy="49167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D7D3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ADBCC35-EF24-014F-B715-07C8DA73958C}"/>
              </a:ext>
            </a:extLst>
          </p:cNvPr>
          <p:cNvSpPr/>
          <p:nvPr/>
        </p:nvSpPr>
        <p:spPr>
          <a:xfrm>
            <a:off x="375137" y="131539"/>
            <a:ext cx="213872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377">
              <a:spcBef>
                <a:spcPts val="1000"/>
              </a:spcBef>
              <a:spcAft>
                <a:spcPts val="1000"/>
              </a:spcAft>
              <a:buClr>
                <a:schemeClr val="bg1"/>
              </a:buClr>
            </a:pPr>
            <a:r>
              <a:rPr lang="el-GR" sz="11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ΕΚΚΛΗΣΙΑΣΤΙΚΗ ΕΚΠΑΙΔΕΥΣΗ</a:t>
            </a:r>
          </a:p>
        </p:txBody>
      </p:sp>
    </p:spTree>
    <p:extLst>
      <p:ext uri="{BB962C8B-B14F-4D97-AF65-F5344CB8AC3E}">
        <p14:creationId xmlns:p14="http://schemas.microsoft.com/office/powerpoint/2010/main" val="35741066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14BF7B77-6833-934C-85C8-3FF472FC8B8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02AEF0"/>
          </a:solidFill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D9E53B2-B68D-E649-9F4F-3F45365A2BA0}"/>
              </a:ext>
            </a:extLst>
          </p:cNvPr>
          <p:cNvSpPr/>
          <p:nvPr/>
        </p:nvSpPr>
        <p:spPr>
          <a:xfrm>
            <a:off x="1295062" y="1228786"/>
            <a:ext cx="392584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200" b="1" dirty="0" err="1">
                <a:solidFill>
                  <a:srgbClr val="00347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Εξορθολογισμός</a:t>
            </a:r>
            <a:r>
              <a:rPr lang="el-GR" sz="3200" b="1" dirty="0">
                <a:solidFill>
                  <a:srgbClr val="00347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Δευτεροβάθμιας Εκκλησιαστικής Εκπαίδευσης</a:t>
            </a:r>
            <a:endParaRPr lang="el-GR" sz="2000" dirty="0">
              <a:solidFill>
                <a:srgbClr val="003476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D43FD2D-25C3-4646-80F0-77CB9DB702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913" y="1240968"/>
            <a:ext cx="733615" cy="73361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FC13261-6CCE-0C44-B0F2-B47EE1F5E049}"/>
              </a:ext>
            </a:extLst>
          </p:cNvPr>
          <p:cNvSpPr/>
          <p:nvPr/>
        </p:nvSpPr>
        <p:spPr>
          <a:xfrm>
            <a:off x="0" y="0"/>
            <a:ext cx="12192000" cy="49167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D7D3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0020A3E-7259-B44B-816A-4BE85ED98951}"/>
              </a:ext>
            </a:extLst>
          </p:cNvPr>
          <p:cNvSpPr/>
          <p:nvPr/>
        </p:nvSpPr>
        <p:spPr>
          <a:xfrm>
            <a:off x="375137" y="131539"/>
            <a:ext cx="213872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377">
              <a:spcBef>
                <a:spcPts val="1000"/>
              </a:spcBef>
              <a:spcAft>
                <a:spcPts val="1000"/>
              </a:spcAft>
              <a:buClr>
                <a:schemeClr val="bg1"/>
              </a:buClr>
            </a:pPr>
            <a:r>
              <a:rPr lang="el-GR" sz="11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ΕΚΚΛΗΣΙΑΣΤΙΚΗ ΕΚΠΑΙΔΕΥΣΗ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83BE64B-CD31-0243-AB7D-E36150E9B59E}"/>
              </a:ext>
            </a:extLst>
          </p:cNvPr>
          <p:cNvSpPr/>
          <p:nvPr/>
        </p:nvSpPr>
        <p:spPr>
          <a:xfrm>
            <a:off x="5051425" y="1228786"/>
            <a:ext cx="669766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dirty="0">
                <a:solidFill>
                  <a:srgbClr val="00347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Ένταξη στη γενική δευτεροβάθμια εκπαίδευση, </a:t>
            </a:r>
            <a:r>
              <a:rPr lang="el-GR" sz="2000" b="1" dirty="0">
                <a:solidFill>
                  <a:srgbClr val="00347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υπό την εποπτεία του κράτους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b="1" dirty="0">
                <a:solidFill>
                  <a:srgbClr val="00347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Εκπαιδευτικοί αυξημένων προσόντων:</a:t>
            </a:r>
            <a:br>
              <a:rPr lang="el-GR" sz="2000" b="1" dirty="0">
                <a:solidFill>
                  <a:srgbClr val="00347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l-GR" sz="2000" dirty="0">
                <a:solidFill>
                  <a:srgbClr val="00347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Κριτήρια &amp; διαδικασία επιλογής εκπαιδευτικών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b="1" dirty="0">
                <a:solidFill>
                  <a:srgbClr val="00347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Επιλογή μαθητών μέσω εξετάσεων:</a:t>
            </a:r>
            <a:r>
              <a:rPr lang="el-GR" sz="2000" dirty="0">
                <a:solidFill>
                  <a:srgbClr val="00347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οι μαθητές θα εξετάζονται σε 3 μαθήματα </a:t>
            </a:r>
            <a:r>
              <a:rPr lang="el-GR" sz="2000" dirty="0">
                <a:solidFill>
                  <a:srgbClr val="00347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Wingdings" pitchFamily="2" charset="2"/>
              </a:rPr>
              <a:t> Γλώσσα, Μαθηματικά και Θρησκευτικά (καταργείται η συστατική επιστολή του Μητροπολίτη)</a:t>
            </a:r>
            <a:endParaRPr lang="el-GR" sz="2000" b="1" dirty="0">
              <a:solidFill>
                <a:srgbClr val="003476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dirty="0">
                <a:solidFill>
                  <a:srgbClr val="00347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Σύσταση </a:t>
            </a:r>
            <a:r>
              <a:rPr lang="el-GR" sz="2000" b="1" dirty="0">
                <a:solidFill>
                  <a:srgbClr val="00347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Εποπτικού Συμβουλίου Εκκλησιαστικής Εκπαίδευσης </a:t>
            </a:r>
            <a:r>
              <a:rPr lang="el-GR" sz="2000" dirty="0">
                <a:solidFill>
                  <a:srgbClr val="00347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για το συντονισμό του συνόλου των δομών Εκκλησιαστικής Εκπαίδευσης</a:t>
            </a:r>
          </a:p>
        </p:txBody>
      </p:sp>
    </p:spTree>
    <p:extLst>
      <p:ext uri="{BB962C8B-B14F-4D97-AF65-F5344CB8AC3E}">
        <p14:creationId xmlns:p14="http://schemas.microsoft.com/office/powerpoint/2010/main" val="27641242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C7562F21-A8A5-7B4F-A871-4F1679A9DA1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02AEF0"/>
          </a:solidFill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BEA29C7-7783-9D4B-9ABC-2DD101FEFD99}"/>
              </a:ext>
            </a:extLst>
          </p:cNvPr>
          <p:cNvSpPr/>
          <p:nvPr/>
        </p:nvSpPr>
        <p:spPr>
          <a:xfrm>
            <a:off x="1380356" y="1233488"/>
            <a:ext cx="27175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200" b="1" dirty="0">
                <a:solidFill>
                  <a:srgbClr val="00347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Αναβάθμιση Κληρικών</a:t>
            </a:r>
            <a:endParaRPr lang="el-GR" sz="2000" dirty="0">
              <a:solidFill>
                <a:srgbClr val="003476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5A9E54-ACE1-E644-839B-35D2335C4E37}"/>
              </a:ext>
            </a:extLst>
          </p:cNvPr>
          <p:cNvSpPr/>
          <p:nvPr/>
        </p:nvSpPr>
        <p:spPr>
          <a:xfrm>
            <a:off x="0" y="0"/>
            <a:ext cx="12192000" cy="49167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D7D3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5A094BB-9BAE-1440-B885-23405F42423B}"/>
              </a:ext>
            </a:extLst>
          </p:cNvPr>
          <p:cNvSpPr/>
          <p:nvPr/>
        </p:nvSpPr>
        <p:spPr>
          <a:xfrm>
            <a:off x="375137" y="131539"/>
            <a:ext cx="213872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377">
              <a:spcBef>
                <a:spcPts val="1000"/>
              </a:spcBef>
              <a:spcAft>
                <a:spcPts val="1000"/>
              </a:spcAft>
              <a:buClr>
                <a:schemeClr val="bg1"/>
              </a:buClr>
            </a:pPr>
            <a:r>
              <a:rPr lang="el-GR" sz="11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ΕΚΚΛΗΣΙΑΣΤΙΚΗ ΕΚΠΑΙΔΕΥΣΗ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B8906C7-756B-8A4E-967A-A19F5E8FFD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913" y="1240968"/>
            <a:ext cx="733615" cy="73361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1437B5E-70CB-C140-BEAC-C6C277F75D89}"/>
              </a:ext>
            </a:extLst>
          </p:cNvPr>
          <p:cNvSpPr/>
          <p:nvPr/>
        </p:nvSpPr>
        <p:spPr>
          <a:xfrm>
            <a:off x="5051425" y="1240968"/>
            <a:ext cx="680311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dirty="0">
                <a:solidFill>
                  <a:srgbClr val="00347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Δημιουργία ειδικής </a:t>
            </a:r>
            <a:r>
              <a:rPr lang="el-GR" sz="2000" dirty="0" err="1">
                <a:solidFill>
                  <a:srgbClr val="00347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μεταδευτεροβάθμιας</a:t>
            </a:r>
            <a:r>
              <a:rPr lang="el-GR" sz="2000" dirty="0">
                <a:solidFill>
                  <a:srgbClr val="00347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δομής εκκλησιαστικής εκπαίδευσης:</a:t>
            </a:r>
            <a:br>
              <a:rPr lang="el-GR" sz="2000" dirty="0">
                <a:solidFill>
                  <a:srgbClr val="00347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l-GR" sz="2000" b="1" dirty="0">
                <a:solidFill>
                  <a:srgbClr val="00347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Σχολές Μαθητείας Υποψήφιων Κληρικών (ΣΜΥΚ) </a:t>
            </a:r>
            <a:r>
              <a:rPr lang="el-GR" sz="2000" dirty="0">
                <a:solidFill>
                  <a:srgbClr val="00347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– σήμερα δεν υφίσταται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b="1" dirty="0">
                <a:solidFill>
                  <a:srgbClr val="00347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Δίπλωμα ΣΜΥΚ ή ΑΕΙ </a:t>
            </a:r>
            <a:r>
              <a:rPr lang="el-GR" sz="2000" b="1" u="sng" dirty="0">
                <a:solidFill>
                  <a:srgbClr val="00347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απαραίτητη προϋπόθεση </a:t>
            </a:r>
            <a:r>
              <a:rPr lang="el-GR" sz="2000" b="1" dirty="0">
                <a:solidFill>
                  <a:srgbClr val="00347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διορισμού –  </a:t>
            </a:r>
            <a:r>
              <a:rPr lang="el-GR" sz="2000" dirty="0">
                <a:solidFill>
                  <a:srgbClr val="00347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σήμερα διορίζονται και απόφοιτοι πρωτοβάθμιας εκπαίδευσης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b="1" dirty="0">
                <a:solidFill>
                  <a:srgbClr val="00347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Αξιολόγηση</a:t>
            </a:r>
            <a:r>
              <a:rPr lang="el-GR" sz="2000" dirty="0">
                <a:solidFill>
                  <a:srgbClr val="00347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ΣΜΥΚ &amp; προσωπικού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dirty="0">
                <a:solidFill>
                  <a:srgbClr val="00347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Μετατροπή </a:t>
            </a:r>
            <a:r>
              <a:rPr lang="el-GR" sz="2000" b="1" dirty="0">
                <a:solidFill>
                  <a:srgbClr val="00347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 εκκλησιαστικών σχολείων σε ΣΜΥΚ</a:t>
            </a:r>
            <a:r>
              <a:rPr lang="el-GR" sz="2000" dirty="0">
                <a:solidFill>
                  <a:srgbClr val="00347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: </a:t>
            </a:r>
            <a:br>
              <a:rPr lang="el-GR" sz="2000" dirty="0">
                <a:solidFill>
                  <a:srgbClr val="00347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l-GR" sz="2000" dirty="0">
                <a:solidFill>
                  <a:srgbClr val="00347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Εκκλησιαστικό Σχολείο Ιωαννίνων, Εκκλησιαστικό Σχολείο Κρήτης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dirty="0" err="1">
                <a:solidFill>
                  <a:srgbClr val="00347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Ριζάρειος</a:t>
            </a:r>
            <a:r>
              <a:rPr lang="el-GR" sz="2000" dirty="0">
                <a:solidFill>
                  <a:srgbClr val="00347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Εκκλησιαστική Σχολή: θα λειτουργεί και ως εκκλησιαστικό Λύκειο και ως ΣΜΥΚ</a:t>
            </a:r>
          </a:p>
        </p:txBody>
      </p:sp>
    </p:spTree>
    <p:extLst>
      <p:ext uri="{BB962C8B-B14F-4D97-AF65-F5344CB8AC3E}">
        <p14:creationId xmlns:p14="http://schemas.microsoft.com/office/powerpoint/2010/main" val="32909632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BF55435D-2D71-C54E-BF9D-31E704D9735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02AEF0"/>
          </a:solidFill>
        </p:spPr>
      </p:pic>
      <p:sp>
        <p:nvSpPr>
          <p:cNvPr id="5" name="Rectangle 4"/>
          <p:cNvSpPr/>
          <p:nvPr/>
        </p:nvSpPr>
        <p:spPr>
          <a:xfrm>
            <a:off x="1576883" y="1200830"/>
            <a:ext cx="3566618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900" b="1" dirty="0">
                <a:solidFill>
                  <a:srgbClr val="00347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Εξορθολογισμός των Ανώτατων Εκκλησιαστικών Ακαδημιών</a:t>
            </a:r>
            <a:endParaRPr lang="el-GR" sz="2000" dirty="0">
              <a:solidFill>
                <a:srgbClr val="003476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824129-0507-8E4F-87A7-1C43B80BE7EC}"/>
              </a:ext>
            </a:extLst>
          </p:cNvPr>
          <p:cNvSpPr/>
          <p:nvPr/>
        </p:nvSpPr>
        <p:spPr>
          <a:xfrm>
            <a:off x="0" y="0"/>
            <a:ext cx="12192000" cy="49167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D7D3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C3C90AE-2E29-2A44-B7D0-B5E8A5AC419B}"/>
              </a:ext>
            </a:extLst>
          </p:cNvPr>
          <p:cNvSpPr/>
          <p:nvPr/>
        </p:nvSpPr>
        <p:spPr>
          <a:xfrm>
            <a:off x="375137" y="131539"/>
            <a:ext cx="213872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377">
              <a:spcBef>
                <a:spcPts val="1000"/>
              </a:spcBef>
              <a:spcAft>
                <a:spcPts val="1000"/>
              </a:spcAft>
              <a:buClr>
                <a:schemeClr val="bg1"/>
              </a:buClr>
            </a:pPr>
            <a:r>
              <a:rPr lang="el-GR" sz="11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ΕΚΚΛΗΣΙΑΣΤΙΚΗ ΕΚΠΑΙΔΕΥΣΗ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077A200-C257-8848-BC72-D79AD43C55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913" y="1240968"/>
            <a:ext cx="733615" cy="73361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5A29F18-16DC-DF49-8502-9A94B7713D39}"/>
              </a:ext>
            </a:extLst>
          </p:cNvPr>
          <p:cNvSpPr/>
          <p:nvPr/>
        </p:nvSpPr>
        <p:spPr>
          <a:xfrm>
            <a:off x="5051425" y="1240968"/>
            <a:ext cx="6688817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dirty="0" err="1">
                <a:solidFill>
                  <a:srgbClr val="00347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Εξορθολογισμός</a:t>
            </a:r>
            <a:r>
              <a:rPr lang="el-GR" sz="2000" dirty="0">
                <a:solidFill>
                  <a:srgbClr val="00347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μέσω συνένωσης δυνάμεων και μεταφορά τους σε αντίστοιχα τμήματα ΑΕΙ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dirty="0">
                <a:solidFill>
                  <a:srgbClr val="00347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Συνένωση των Ανώτατων Εκκλησιαστικών Ακαδημιών από 4 σε 2 (μένουν οι ΑΕΑ σε Αθήνα και Κρήτη και απορροφούν τα Ιωάννινα και τη Θεσσαλονίκη)</a:t>
            </a:r>
          </a:p>
          <a:p>
            <a:br>
              <a:rPr lang="el-GR" sz="2200" b="1" dirty="0">
                <a:solidFill>
                  <a:srgbClr val="00347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endParaRPr lang="el-GR" sz="2000" dirty="0">
              <a:solidFill>
                <a:srgbClr val="003476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671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4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Τίτλος 1">
            <a:extLst>
              <a:ext uri="{FF2B5EF4-FFF2-40B4-BE49-F238E27FC236}">
                <a16:creationId xmlns:a16="http://schemas.microsoft.com/office/drawing/2014/main" id="{D8CBCC6F-F1DB-CA47-BE0E-719ABB71094F}"/>
              </a:ext>
            </a:extLst>
          </p:cNvPr>
          <p:cNvSpPr txBox="1">
            <a:spLocks/>
          </p:cNvSpPr>
          <p:nvPr/>
        </p:nvSpPr>
        <p:spPr>
          <a:xfrm>
            <a:off x="-921199" y="5234531"/>
            <a:ext cx="11209944" cy="850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33" b="0" i="0" u="none" strike="noStrike" cap="none">
                <a:solidFill>
                  <a:schemeClr val="dk1"/>
                </a:solidFill>
                <a:latin typeface="Roboto Regular" charset="0"/>
                <a:ea typeface="Roboto Regular" charset="0"/>
                <a:cs typeface="Roboto Regular" charset="0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5200"/>
              <a:buFont typeface="Arial"/>
              <a:buNone/>
              <a:tabLst/>
              <a:defRPr/>
            </a:pPr>
            <a:endParaRPr kumimoji="0" lang="el-GR" sz="3600" b="1" i="0" u="none" strike="noStrike" kern="0" cap="none" spc="0" normalizeH="0" baseline="0" noProof="0" dirty="0">
              <a:ln>
                <a:noFill/>
              </a:ln>
              <a:solidFill>
                <a:srgbClr val="02AEF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 Regular" charset="0"/>
              <a:sym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AB1FCAF-BD60-9542-AF12-749D0C475E40}"/>
              </a:ext>
            </a:extLst>
          </p:cNvPr>
          <p:cNvSpPr txBox="1"/>
          <p:nvPr/>
        </p:nvSpPr>
        <p:spPr>
          <a:xfrm>
            <a:off x="1346200" y="3574680"/>
            <a:ext cx="7987888" cy="2510779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pPr lvl="0" defTabSz="914377">
              <a:spcBef>
                <a:spcPts val="1000"/>
              </a:spcBef>
              <a:spcAft>
                <a:spcPts val="1000"/>
              </a:spcAft>
              <a:buClr>
                <a:schemeClr val="bg1"/>
              </a:buClr>
            </a:pPr>
            <a:r>
              <a:rPr lang="el-GR" sz="28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Αυτονομία Σχολείων</a:t>
            </a:r>
          </a:p>
          <a:p>
            <a:pPr lvl="0" defTabSz="914377">
              <a:spcBef>
                <a:spcPts val="1000"/>
              </a:spcBef>
              <a:spcAft>
                <a:spcPts val="1000"/>
              </a:spcAft>
              <a:buClr>
                <a:schemeClr val="bg1"/>
              </a:buClr>
            </a:pPr>
            <a:r>
              <a:rPr lang="el-GR" sz="28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Αξιολόγηση Εκπαιδευτικών &amp; Στελεχών</a:t>
            </a:r>
          </a:p>
          <a:p>
            <a:pPr lvl="0" defTabSz="914377">
              <a:spcBef>
                <a:spcPts val="1000"/>
              </a:spcBef>
              <a:spcAft>
                <a:spcPts val="1000"/>
              </a:spcAft>
              <a:buClr>
                <a:schemeClr val="bg1"/>
              </a:buClr>
            </a:pPr>
            <a:r>
              <a:rPr lang="el-GR" sz="28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Δομές Υποστήριξης της Εκπαίδευσης </a:t>
            </a:r>
          </a:p>
          <a:p>
            <a:pPr lvl="0" defTabSz="914377">
              <a:spcBef>
                <a:spcPts val="1000"/>
              </a:spcBef>
              <a:spcAft>
                <a:spcPts val="1000"/>
              </a:spcAft>
              <a:buClr>
                <a:schemeClr val="bg1"/>
              </a:buClr>
            </a:pPr>
            <a:r>
              <a:rPr lang="el-GR" sz="28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Εκκλησιαστική Εκπαίδευση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6C8ABA3-E2A6-3546-93FE-64DFC12B7661}"/>
              </a:ext>
            </a:extLst>
          </p:cNvPr>
          <p:cNvSpPr txBox="1"/>
          <p:nvPr/>
        </p:nvSpPr>
        <p:spPr>
          <a:xfrm>
            <a:off x="774700" y="3574680"/>
            <a:ext cx="698500" cy="2510779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pPr lvl="0" defTabSz="914377">
              <a:spcBef>
                <a:spcPts val="1000"/>
              </a:spcBef>
              <a:spcAft>
                <a:spcPts val="1000"/>
              </a:spcAft>
              <a:buClr>
                <a:schemeClr val="bg1"/>
              </a:buClr>
            </a:pPr>
            <a:r>
              <a:rPr lang="el-GR" sz="2800" b="1" dirty="0">
                <a:solidFill>
                  <a:srgbClr val="02AEF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01</a:t>
            </a:r>
          </a:p>
          <a:p>
            <a:pPr lvl="0" defTabSz="914377">
              <a:spcBef>
                <a:spcPts val="1000"/>
              </a:spcBef>
              <a:spcAft>
                <a:spcPts val="1000"/>
              </a:spcAft>
              <a:buClr>
                <a:schemeClr val="bg1"/>
              </a:buClr>
            </a:pPr>
            <a:r>
              <a:rPr lang="el-GR" sz="2800" b="1" dirty="0">
                <a:solidFill>
                  <a:srgbClr val="ED7D3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02</a:t>
            </a:r>
          </a:p>
          <a:p>
            <a:pPr lvl="0" defTabSz="914377">
              <a:spcBef>
                <a:spcPts val="1000"/>
              </a:spcBef>
              <a:spcAft>
                <a:spcPts val="1000"/>
              </a:spcAft>
              <a:buClr>
                <a:schemeClr val="bg1"/>
              </a:buClr>
            </a:pPr>
            <a:r>
              <a:rPr lang="el-GR" sz="2800" b="1" dirty="0">
                <a:solidFill>
                  <a:srgbClr val="00919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03</a:t>
            </a:r>
          </a:p>
          <a:p>
            <a:pPr lvl="0" defTabSz="914377">
              <a:spcBef>
                <a:spcPts val="1000"/>
              </a:spcBef>
              <a:spcAft>
                <a:spcPts val="1000"/>
              </a:spcAft>
              <a:buClr>
                <a:schemeClr val="bg1"/>
              </a:buClr>
            </a:pPr>
            <a:r>
              <a:rPr lang="el-GR" sz="2800" b="1" dirty="0">
                <a:solidFill>
                  <a:srgbClr val="7030A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04</a:t>
            </a:r>
          </a:p>
        </p:txBody>
      </p:sp>
    </p:spTree>
    <p:extLst>
      <p:ext uri="{BB962C8B-B14F-4D97-AF65-F5344CB8AC3E}">
        <p14:creationId xmlns:p14="http://schemas.microsoft.com/office/powerpoint/2010/main" val="38503755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34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F4540133-4F80-7847-85FF-A47B419E88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78056" y="0"/>
            <a:ext cx="4513943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CAD2CDB-9BF8-4448-8880-832B33B17B6A}"/>
              </a:ext>
            </a:extLst>
          </p:cNvPr>
          <p:cNvSpPr txBox="1"/>
          <p:nvPr/>
        </p:nvSpPr>
        <p:spPr>
          <a:xfrm>
            <a:off x="470523" y="2973089"/>
            <a:ext cx="8722903" cy="455911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Οι ευρύτερες </a:t>
            </a:r>
            <a:r>
              <a:rPr lang="el-GR" sz="2800" b="1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αλλαγές</a:t>
            </a: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στο σχολείο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626D55-7E69-E642-93C4-96A8E4FCE539}"/>
              </a:ext>
            </a:extLst>
          </p:cNvPr>
          <p:cNvSpPr txBox="1"/>
          <p:nvPr/>
        </p:nvSpPr>
        <p:spPr>
          <a:xfrm>
            <a:off x="3411415" y="93784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3929452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003476"/>
          </a:solidFill>
        </p:spPr>
      </p:pic>
      <p:sp>
        <p:nvSpPr>
          <p:cNvPr id="139" name="Google Shape;139;p23"/>
          <p:cNvSpPr txBox="1"/>
          <p:nvPr/>
        </p:nvSpPr>
        <p:spPr>
          <a:xfrm>
            <a:off x="7112198" y="1462367"/>
            <a:ext cx="3816800" cy="8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l-GR" sz="3200" kern="0" dirty="0">
                <a:solidFill>
                  <a:srgbClr val="02AEF0"/>
                </a:solidFill>
                <a:latin typeface="Roboto Regular" charset="0"/>
                <a:ea typeface="Roboto Regular" charset="0"/>
                <a:cs typeface="Roboto Regular" charset="0"/>
                <a:sym typeface="Arial"/>
              </a:rPr>
              <a:t>Σχολείο της ανοιχτής σκέψης</a:t>
            </a:r>
            <a:endParaRPr sz="3200" kern="0" dirty="0">
              <a:solidFill>
                <a:srgbClr val="02AEF0"/>
              </a:solidFill>
              <a:latin typeface="Roboto Regular" charset="0"/>
              <a:ea typeface="Roboto Regular" charset="0"/>
              <a:cs typeface="Roboto Regular" charset="0"/>
              <a:sym typeface="Arial"/>
            </a:endParaRPr>
          </a:p>
        </p:txBody>
      </p:sp>
      <p:sp>
        <p:nvSpPr>
          <p:cNvPr id="140" name="Google Shape;140;p23"/>
          <p:cNvSpPr txBox="1"/>
          <p:nvPr/>
        </p:nvSpPr>
        <p:spPr>
          <a:xfrm>
            <a:off x="1225550" y="1462367"/>
            <a:ext cx="3223846" cy="8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l-GR" sz="3200" kern="0" dirty="0">
                <a:solidFill>
                  <a:srgbClr val="02AEF0"/>
                </a:solidFill>
                <a:latin typeface="Roboto Regular" charset="0"/>
                <a:ea typeface="Roboto Regular" charset="0"/>
                <a:cs typeface="Roboto Regular" charset="0"/>
                <a:sym typeface="Arial"/>
              </a:rPr>
              <a:t>Κλειστό σχολείο</a:t>
            </a:r>
            <a:endParaRPr sz="3200" kern="0" dirty="0">
              <a:solidFill>
                <a:srgbClr val="02AEF0"/>
              </a:solidFill>
              <a:latin typeface="Roboto Regular" charset="0"/>
              <a:ea typeface="Roboto Regular" charset="0"/>
              <a:cs typeface="Roboto Regular" charset="0"/>
              <a:sym typeface="Arial"/>
            </a:endParaRPr>
          </a:p>
        </p:txBody>
      </p:sp>
      <p:sp>
        <p:nvSpPr>
          <p:cNvPr id="141" name="Google Shape;141;p23"/>
          <p:cNvSpPr/>
          <p:nvPr/>
        </p:nvSpPr>
        <p:spPr>
          <a:xfrm>
            <a:off x="5205599" y="2409494"/>
            <a:ext cx="1517836" cy="2039012"/>
          </a:xfrm>
          <a:custGeom>
            <a:avLst/>
            <a:gdLst>
              <a:gd name="connsiteX0" fmla="*/ 0 w 1499884"/>
              <a:gd name="connsiteY0" fmla="*/ 392951 h 1529259"/>
              <a:gd name="connsiteX1" fmla="*/ 749942 w 1499884"/>
              <a:gd name="connsiteY1" fmla="*/ 392951 h 1529259"/>
              <a:gd name="connsiteX2" fmla="*/ 749942 w 1499884"/>
              <a:gd name="connsiteY2" fmla="*/ 0 h 1529259"/>
              <a:gd name="connsiteX3" fmla="*/ 1499884 w 1499884"/>
              <a:gd name="connsiteY3" fmla="*/ 764630 h 1529259"/>
              <a:gd name="connsiteX4" fmla="*/ 749942 w 1499884"/>
              <a:gd name="connsiteY4" fmla="*/ 1529259 h 1529259"/>
              <a:gd name="connsiteX5" fmla="*/ 749942 w 1499884"/>
              <a:gd name="connsiteY5" fmla="*/ 1136308 h 1529259"/>
              <a:gd name="connsiteX6" fmla="*/ 0 w 1499884"/>
              <a:gd name="connsiteY6" fmla="*/ 1136308 h 1529259"/>
              <a:gd name="connsiteX7" fmla="*/ 0 w 1499884"/>
              <a:gd name="connsiteY7" fmla="*/ 392951 h 1529259"/>
              <a:gd name="connsiteX0" fmla="*/ 361507 w 1499884"/>
              <a:gd name="connsiteY0" fmla="*/ 392951 h 1529259"/>
              <a:gd name="connsiteX1" fmla="*/ 749942 w 1499884"/>
              <a:gd name="connsiteY1" fmla="*/ 392951 h 1529259"/>
              <a:gd name="connsiteX2" fmla="*/ 749942 w 1499884"/>
              <a:gd name="connsiteY2" fmla="*/ 0 h 1529259"/>
              <a:gd name="connsiteX3" fmla="*/ 1499884 w 1499884"/>
              <a:gd name="connsiteY3" fmla="*/ 764630 h 1529259"/>
              <a:gd name="connsiteX4" fmla="*/ 749942 w 1499884"/>
              <a:gd name="connsiteY4" fmla="*/ 1529259 h 1529259"/>
              <a:gd name="connsiteX5" fmla="*/ 749942 w 1499884"/>
              <a:gd name="connsiteY5" fmla="*/ 1136308 h 1529259"/>
              <a:gd name="connsiteX6" fmla="*/ 0 w 1499884"/>
              <a:gd name="connsiteY6" fmla="*/ 1136308 h 1529259"/>
              <a:gd name="connsiteX7" fmla="*/ 361507 w 1499884"/>
              <a:gd name="connsiteY7" fmla="*/ 392951 h 1529259"/>
              <a:gd name="connsiteX0" fmla="*/ 0 w 1138377"/>
              <a:gd name="connsiteY0" fmla="*/ 392951 h 1529259"/>
              <a:gd name="connsiteX1" fmla="*/ 388435 w 1138377"/>
              <a:gd name="connsiteY1" fmla="*/ 392951 h 1529259"/>
              <a:gd name="connsiteX2" fmla="*/ 388435 w 1138377"/>
              <a:gd name="connsiteY2" fmla="*/ 0 h 1529259"/>
              <a:gd name="connsiteX3" fmla="*/ 1138377 w 1138377"/>
              <a:gd name="connsiteY3" fmla="*/ 764630 h 1529259"/>
              <a:gd name="connsiteX4" fmla="*/ 388435 w 1138377"/>
              <a:gd name="connsiteY4" fmla="*/ 1529259 h 1529259"/>
              <a:gd name="connsiteX5" fmla="*/ 388435 w 1138377"/>
              <a:gd name="connsiteY5" fmla="*/ 1136308 h 1529259"/>
              <a:gd name="connsiteX6" fmla="*/ 0 w 1138377"/>
              <a:gd name="connsiteY6" fmla="*/ 1136308 h 1529259"/>
              <a:gd name="connsiteX7" fmla="*/ 0 w 1138377"/>
              <a:gd name="connsiteY7" fmla="*/ 392951 h 1529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38377" h="1529259">
                <a:moveTo>
                  <a:pt x="0" y="392951"/>
                </a:moveTo>
                <a:lnTo>
                  <a:pt x="388435" y="392951"/>
                </a:lnTo>
                <a:lnTo>
                  <a:pt x="388435" y="0"/>
                </a:lnTo>
                <a:lnTo>
                  <a:pt x="1138377" y="764630"/>
                </a:lnTo>
                <a:lnTo>
                  <a:pt x="388435" y="1529259"/>
                </a:lnTo>
                <a:lnTo>
                  <a:pt x="388435" y="1136308"/>
                </a:lnTo>
                <a:lnTo>
                  <a:pt x="0" y="1136308"/>
                </a:lnTo>
                <a:lnTo>
                  <a:pt x="0" y="392951"/>
                </a:lnTo>
                <a:close/>
              </a:path>
            </a:pathLst>
          </a:custGeom>
          <a:solidFill>
            <a:srgbClr val="02AEF0"/>
          </a:solidFill>
          <a:ln w="9525" cap="flat" cmpd="sng">
            <a:solidFill>
              <a:srgbClr val="02AE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 dirty="0">
              <a:solidFill>
                <a:srgbClr val="000000"/>
              </a:solidFill>
              <a:latin typeface="Roboto Regular" charset="0"/>
              <a:ea typeface="Roboto Regular" charset="0"/>
              <a:cs typeface="Roboto Regular" charset="0"/>
              <a:sym typeface="Arial"/>
            </a:endParaRPr>
          </a:p>
        </p:txBody>
      </p:sp>
      <p:sp>
        <p:nvSpPr>
          <p:cNvPr id="7" name="Google Shape;139;p23">
            <a:extLst>
              <a:ext uri="{FF2B5EF4-FFF2-40B4-BE49-F238E27FC236}">
                <a16:creationId xmlns:a16="http://schemas.microsoft.com/office/drawing/2014/main" id="{09A64CA3-187C-0A41-901D-A4E0302EC6AA}"/>
              </a:ext>
            </a:extLst>
          </p:cNvPr>
          <p:cNvSpPr txBox="1"/>
          <p:nvPr/>
        </p:nvSpPr>
        <p:spPr>
          <a:xfrm>
            <a:off x="6970970" y="2782929"/>
            <a:ext cx="4099257" cy="2724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l-GR" sz="2133" kern="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 Regular" charset="0"/>
                <a:sym typeface="Arial"/>
              </a:rPr>
              <a:t>- </a:t>
            </a:r>
            <a:r>
              <a:rPr lang="el-GR" sz="2133" b="1" kern="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 Regular" charset="0"/>
                <a:sym typeface="Arial"/>
              </a:rPr>
              <a:t>Αυτονομία</a:t>
            </a:r>
            <a:r>
              <a:rPr lang="el-GR" sz="2133" kern="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 Regular" charset="0"/>
                <a:sym typeface="Arial"/>
              </a:rPr>
              <a:t> στην οργάνωση προγραμμάτων</a:t>
            </a: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el-GR" sz="2133" b="1" kern="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 Regular" charset="0"/>
                <a:sym typeface="Arial"/>
              </a:rPr>
              <a:t>- </a:t>
            </a:r>
            <a:r>
              <a:rPr lang="el-GR" sz="2133" b="1" kern="0" dirty="0" err="1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 Regular" charset="0"/>
                <a:sym typeface="Arial"/>
              </a:rPr>
              <a:t>Μαθητο</a:t>
            </a:r>
            <a:r>
              <a:rPr lang="el-GR" sz="2133" b="1" kern="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 Regular" charset="0"/>
                <a:sym typeface="Arial"/>
              </a:rPr>
              <a:t>-κεντρικό</a:t>
            </a:r>
            <a:r>
              <a:rPr lang="el-GR" sz="2133" kern="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 Regular" charset="0"/>
                <a:sym typeface="Arial"/>
              </a:rPr>
              <a:t> μοντέλο </a:t>
            </a: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el-GR" sz="2133" kern="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 Regular" charset="0"/>
                <a:sym typeface="Arial"/>
              </a:rPr>
              <a:t>- </a:t>
            </a:r>
            <a:r>
              <a:rPr lang="el-GR" sz="2133" b="1" kern="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 Regular" charset="0"/>
                <a:sym typeface="Arial"/>
              </a:rPr>
              <a:t>Κριτική</a:t>
            </a:r>
            <a:r>
              <a:rPr lang="el-GR" sz="2133" kern="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 Regular" charset="0"/>
                <a:sym typeface="Arial"/>
              </a:rPr>
              <a:t> σκέψη και </a:t>
            </a:r>
            <a:r>
              <a:rPr lang="el-GR" sz="2133" b="1" kern="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 Regular" charset="0"/>
                <a:sym typeface="Arial"/>
              </a:rPr>
              <a:t>δεξιότητες</a:t>
            </a: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el-GR" sz="2133" kern="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 Regular" charset="0"/>
                <a:sym typeface="Arial"/>
              </a:rPr>
              <a:t>- Λογοδοσία, ψηφιακά δεδομένα και </a:t>
            </a:r>
            <a:r>
              <a:rPr lang="el-GR" sz="2133" b="1" kern="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 Regular" charset="0"/>
                <a:sym typeface="Arial"/>
              </a:rPr>
              <a:t>διαφάνεια</a:t>
            </a:r>
          </a:p>
        </p:txBody>
      </p:sp>
      <p:sp>
        <p:nvSpPr>
          <p:cNvPr id="8" name="Google Shape;140;p23">
            <a:extLst>
              <a:ext uri="{FF2B5EF4-FFF2-40B4-BE49-F238E27FC236}">
                <a16:creationId xmlns:a16="http://schemas.microsoft.com/office/drawing/2014/main" id="{40745D04-EB13-334F-AE31-386BB78A2234}"/>
              </a:ext>
            </a:extLst>
          </p:cNvPr>
          <p:cNvSpPr txBox="1"/>
          <p:nvPr/>
        </p:nvSpPr>
        <p:spPr>
          <a:xfrm>
            <a:off x="1225550" y="2782929"/>
            <a:ext cx="3995480" cy="2548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Clr>
                <a:srgbClr val="000000"/>
              </a:buClr>
            </a:pPr>
            <a:r>
              <a:rPr lang="el-GR" sz="2133" kern="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 Regular" charset="0"/>
                <a:sym typeface="Arial"/>
              </a:rPr>
              <a:t>- </a:t>
            </a:r>
            <a:r>
              <a:rPr lang="el-GR" sz="2133" b="1" kern="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 Regular" charset="0"/>
                <a:sym typeface="Arial"/>
              </a:rPr>
              <a:t>Συγκεντρωτική</a:t>
            </a:r>
            <a:r>
              <a:rPr lang="el-GR" sz="2133" kern="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 Regular" charset="0"/>
                <a:sym typeface="Arial"/>
              </a:rPr>
              <a:t> διοίκηση</a:t>
            </a:r>
          </a:p>
          <a:p>
            <a:pPr>
              <a:buClr>
                <a:srgbClr val="000000"/>
              </a:buClr>
            </a:pPr>
            <a:r>
              <a:rPr lang="el-GR" sz="2133" kern="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 Regular" charset="0"/>
                <a:sym typeface="Arial"/>
              </a:rPr>
              <a:t>- </a:t>
            </a:r>
            <a:r>
              <a:rPr lang="el-GR" sz="2133" b="1" kern="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 Regular" charset="0"/>
                <a:sym typeface="Arial"/>
              </a:rPr>
              <a:t>Έγκριση ΥΠΑΙΘ </a:t>
            </a:r>
            <a:r>
              <a:rPr lang="el-GR" sz="2133" kern="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 Regular" charset="0"/>
                <a:sym typeface="Arial"/>
              </a:rPr>
              <a:t>για</a:t>
            </a:r>
            <a:r>
              <a:rPr lang="el-GR" sz="2133" b="1" kern="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 Regular" charset="0"/>
                <a:sym typeface="Arial"/>
              </a:rPr>
              <a:t> </a:t>
            </a:r>
            <a:r>
              <a:rPr lang="el-GR" sz="2133" kern="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 Regular" charset="0"/>
                <a:sym typeface="Arial"/>
              </a:rPr>
              <a:t>κάθε </a:t>
            </a:r>
          </a:p>
          <a:p>
            <a:pPr>
              <a:buClr>
                <a:srgbClr val="000000"/>
              </a:buClr>
            </a:pPr>
            <a:r>
              <a:rPr lang="el-GR" sz="2133" kern="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 Regular" charset="0"/>
                <a:sym typeface="Arial"/>
              </a:rPr>
              <a:t>εκπαιδευτικό πρόγραμμα</a:t>
            </a:r>
          </a:p>
          <a:p>
            <a:pPr>
              <a:buClr>
                <a:srgbClr val="000000"/>
              </a:buClr>
            </a:pPr>
            <a:r>
              <a:rPr lang="el-GR" sz="2133" kern="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 Regular" charset="0"/>
                <a:sym typeface="Arial"/>
              </a:rPr>
              <a:t>- </a:t>
            </a:r>
            <a:r>
              <a:rPr lang="el-GR" sz="2133" b="1" kern="0" dirty="0" err="1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 Regular" charset="0"/>
                <a:sym typeface="Arial"/>
              </a:rPr>
              <a:t>Βιβλιο</a:t>
            </a:r>
            <a:r>
              <a:rPr lang="el-GR" sz="2133" b="1" kern="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 Regular" charset="0"/>
                <a:sym typeface="Arial"/>
              </a:rPr>
              <a:t>-κεντρικό</a:t>
            </a:r>
            <a:r>
              <a:rPr lang="el-GR" sz="2133" kern="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 Regular" charset="0"/>
                <a:sym typeface="Arial"/>
              </a:rPr>
              <a:t> μοντέλο</a:t>
            </a:r>
          </a:p>
          <a:p>
            <a:pPr>
              <a:buClr>
                <a:srgbClr val="000000"/>
              </a:buClr>
            </a:pPr>
            <a:r>
              <a:rPr lang="el-GR" sz="2133" kern="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 Regular" charset="0"/>
                <a:sym typeface="Arial"/>
              </a:rPr>
              <a:t>- </a:t>
            </a:r>
            <a:r>
              <a:rPr lang="el-GR" sz="2133" b="1" kern="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 Regular" charset="0"/>
                <a:sym typeface="Arial"/>
              </a:rPr>
              <a:t>Αποστήθιση</a:t>
            </a:r>
          </a:p>
          <a:p>
            <a:pPr>
              <a:buClr>
                <a:srgbClr val="000000"/>
              </a:buClr>
            </a:pPr>
            <a:r>
              <a:rPr lang="el-GR" sz="2133" kern="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 Regular" charset="0"/>
                <a:sym typeface="Arial"/>
              </a:rPr>
              <a:t>- </a:t>
            </a:r>
            <a:r>
              <a:rPr lang="el-GR" sz="2133" b="1" kern="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 Regular" charset="0"/>
                <a:sym typeface="Arial"/>
              </a:rPr>
              <a:t>Αδιαφάνεια</a:t>
            </a:r>
          </a:p>
        </p:txBody>
      </p:sp>
    </p:spTree>
    <p:extLst>
      <p:ext uri="{BB962C8B-B14F-4D97-AF65-F5344CB8AC3E}">
        <p14:creationId xmlns:p14="http://schemas.microsoft.com/office/powerpoint/2010/main" val="11051240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003476"/>
          </a:solidFill>
        </p:spPr>
      </p:pic>
      <p:sp>
        <p:nvSpPr>
          <p:cNvPr id="7" name="Google Shape;139;p23">
            <a:extLst>
              <a:ext uri="{FF2B5EF4-FFF2-40B4-BE49-F238E27FC236}">
                <a16:creationId xmlns:a16="http://schemas.microsoft.com/office/drawing/2014/main" id="{09A64CA3-187C-0A41-901D-A4E0302EC6AA}"/>
              </a:ext>
            </a:extLst>
          </p:cNvPr>
          <p:cNvSpPr txBox="1"/>
          <p:nvPr/>
        </p:nvSpPr>
        <p:spPr>
          <a:xfrm>
            <a:off x="3579652" y="240075"/>
            <a:ext cx="8079646" cy="4885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342900" indent="-342900"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l-GR" sz="2500" kern="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  <a:sym typeface="Arial"/>
              </a:rPr>
              <a:t>Καθολική εφαρμογή της </a:t>
            </a:r>
            <a:r>
              <a:rPr lang="el-GR" sz="2500" b="1" kern="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  <a:sym typeface="Arial"/>
              </a:rPr>
              <a:t>2χρονης προσχολικής εκπαίδευσης</a:t>
            </a:r>
            <a:br>
              <a:rPr lang="en-US" sz="2500" b="1" kern="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  <a:sym typeface="Arial"/>
              </a:rPr>
            </a:br>
            <a:endParaRPr lang="el-GR" sz="2500" b="1" kern="0" dirty="0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  <a:cs typeface="Calibri" panose="020F0502020204030204" pitchFamily="34" charset="0"/>
              <a:sym typeface="Arial"/>
            </a:endParaRP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l-GR" sz="2500" kern="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  <a:sym typeface="Arial"/>
              </a:rPr>
              <a:t>Γενίκευση </a:t>
            </a:r>
            <a:r>
              <a:rPr lang="el-GR" sz="2500" b="1" kern="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  <a:sym typeface="Arial"/>
              </a:rPr>
              <a:t>δραστηριοτήτων στα Αγγλικά </a:t>
            </a:r>
            <a:r>
              <a:rPr lang="el-GR" sz="2500" kern="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  <a:sym typeface="Arial"/>
              </a:rPr>
              <a:t>στο νηπιαγωγείο</a:t>
            </a:r>
            <a:br>
              <a:rPr lang="en-US" sz="2500" kern="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  <a:sym typeface="Arial"/>
              </a:rPr>
            </a:br>
            <a:endParaRPr lang="el-GR" sz="2500" kern="0" dirty="0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  <a:cs typeface="Calibri" panose="020F0502020204030204" pitchFamily="34" charset="0"/>
              <a:sym typeface="Arial"/>
            </a:endParaRP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l-GR" sz="2500" kern="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  <a:sym typeface="Arial"/>
              </a:rPr>
              <a:t>Γενίκευση </a:t>
            </a:r>
            <a:r>
              <a:rPr lang="el-GR" sz="2500" b="1" kern="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  <a:sym typeface="Arial"/>
              </a:rPr>
              <a:t>Εργαστηρίων Δεξιοτήτων </a:t>
            </a:r>
            <a:r>
              <a:rPr lang="el-GR" sz="2500" kern="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  <a:sym typeface="Arial"/>
              </a:rPr>
              <a:t>σε νηπιαγωγεία, δημοτικά, γυμνάσια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l-GR" sz="2500" kern="0" dirty="0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  <a:cs typeface="Calibri" panose="020F0502020204030204" pitchFamily="34" charset="0"/>
              <a:sym typeface="Arial"/>
            </a:endParaRP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l-GR" sz="2500" b="1" kern="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  <a:sym typeface="Arial"/>
              </a:rPr>
              <a:t>Έναρξη συστηματικών επιμορφώσεων </a:t>
            </a:r>
            <a:r>
              <a:rPr lang="el-GR" sz="2500" kern="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  <a:sym typeface="Arial"/>
              </a:rPr>
              <a:t>μέσω του νέου Ολοκληρωμένου Πληροφοριακού Συστήματος του ΙΕΠ (π.χ. σε βασικούς </a:t>
            </a:r>
            <a:r>
              <a:rPr lang="el-GR" sz="2500" kern="0" dirty="0" err="1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  <a:sym typeface="Arial"/>
              </a:rPr>
              <a:t>γραμματισμούς</a:t>
            </a:r>
            <a:r>
              <a:rPr lang="el-GR" sz="2500" kern="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  <a:sym typeface="Arial"/>
              </a:rPr>
              <a:t>, νέα προγράμματα σπουδών, εργαστήρια δεξιοτήτων, αγγλικά στο νηπιαγωγείο, εισαγωγική επιμόρφωση)</a:t>
            </a:r>
            <a:endParaRPr sz="2500" kern="0" dirty="0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9" name="Google Shape;141;p23">
            <a:extLst>
              <a:ext uri="{FF2B5EF4-FFF2-40B4-BE49-F238E27FC236}">
                <a16:creationId xmlns:a16="http://schemas.microsoft.com/office/drawing/2014/main" id="{4FD0DB75-6A3F-BF45-B651-4E0AA902BBBA}"/>
              </a:ext>
            </a:extLst>
          </p:cNvPr>
          <p:cNvSpPr/>
          <p:nvPr/>
        </p:nvSpPr>
        <p:spPr>
          <a:xfrm>
            <a:off x="0" y="1292670"/>
            <a:ext cx="3136739" cy="4272660"/>
          </a:xfrm>
          <a:custGeom>
            <a:avLst/>
            <a:gdLst>
              <a:gd name="connsiteX0" fmla="*/ 0 w 1499884"/>
              <a:gd name="connsiteY0" fmla="*/ 392951 h 1529259"/>
              <a:gd name="connsiteX1" fmla="*/ 749942 w 1499884"/>
              <a:gd name="connsiteY1" fmla="*/ 392951 h 1529259"/>
              <a:gd name="connsiteX2" fmla="*/ 749942 w 1499884"/>
              <a:gd name="connsiteY2" fmla="*/ 0 h 1529259"/>
              <a:gd name="connsiteX3" fmla="*/ 1499884 w 1499884"/>
              <a:gd name="connsiteY3" fmla="*/ 764630 h 1529259"/>
              <a:gd name="connsiteX4" fmla="*/ 749942 w 1499884"/>
              <a:gd name="connsiteY4" fmla="*/ 1529259 h 1529259"/>
              <a:gd name="connsiteX5" fmla="*/ 749942 w 1499884"/>
              <a:gd name="connsiteY5" fmla="*/ 1136308 h 1529259"/>
              <a:gd name="connsiteX6" fmla="*/ 0 w 1499884"/>
              <a:gd name="connsiteY6" fmla="*/ 1136308 h 1529259"/>
              <a:gd name="connsiteX7" fmla="*/ 0 w 1499884"/>
              <a:gd name="connsiteY7" fmla="*/ 392951 h 1529259"/>
              <a:gd name="connsiteX0" fmla="*/ 361507 w 1499884"/>
              <a:gd name="connsiteY0" fmla="*/ 392951 h 1529259"/>
              <a:gd name="connsiteX1" fmla="*/ 749942 w 1499884"/>
              <a:gd name="connsiteY1" fmla="*/ 392951 h 1529259"/>
              <a:gd name="connsiteX2" fmla="*/ 749942 w 1499884"/>
              <a:gd name="connsiteY2" fmla="*/ 0 h 1529259"/>
              <a:gd name="connsiteX3" fmla="*/ 1499884 w 1499884"/>
              <a:gd name="connsiteY3" fmla="*/ 764630 h 1529259"/>
              <a:gd name="connsiteX4" fmla="*/ 749942 w 1499884"/>
              <a:gd name="connsiteY4" fmla="*/ 1529259 h 1529259"/>
              <a:gd name="connsiteX5" fmla="*/ 749942 w 1499884"/>
              <a:gd name="connsiteY5" fmla="*/ 1136308 h 1529259"/>
              <a:gd name="connsiteX6" fmla="*/ 0 w 1499884"/>
              <a:gd name="connsiteY6" fmla="*/ 1136308 h 1529259"/>
              <a:gd name="connsiteX7" fmla="*/ 361507 w 1499884"/>
              <a:gd name="connsiteY7" fmla="*/ 392951 h 1529259"/>
              <a:gd name="connsiteX0" fmla="*/ 0 w 1138377"/>
              <a:gd name="connsiteY0" fmla="*/ 392951 h 1529259"/>
              <a:gd name="connsiteX1" fmla="*/ 388435 w 1138377"/>
              <a:gd name="connsiteY1" fmla="*/ 392951 h 1529259"/>
              <a:gd name="connsiteX2" fmla="*/ 388435 w 1138377"/>
              <a:gd name="connsiteY2" fmla="*/ 0 h 1529259"/>
              <a:gd name="connsiteX3" fmla="*/ 1138377 w 1138377"/>
              <a:gd name="connsiteY3" fmla="*/ 764630 h 1529259"/>
              <a:gd name="connsiteX4" fmla="*/ 388435 w 1138377"/>
              <a:gd name="connsiteY4" fmla="*/ 1529259 h 1529259"/>
              <a:gd name="connsiteX5" fmla="*/ 388435 w 1138377"/>
              <a:gd name="connsiteY5" fmla="*/ 1136308 h 1529259"/>
              <a:gd name="connsiteX6" fmla="*/ 0 w 1138377"/>
              <a:gd name="connsiteY6" fmla="*/ 1136308 h 1529259"/>
              <a:gd name="connsiteX7" fmla="*/ 0 w 1138377"/>
              <a:gd name="connsiteY7" fmla="*/ 392951 h 1529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38377" h="1529259">
                <a:moveTo>
                  <a:pt x="0" y="392951"/>
                </a:moveTo>
                <a:lnTo>
                  <a:pt x="388435" y="392951"/>
                </a:lnTo>
                <a:lnTo>
                  <a:pt x="388435" y="0"/>
                </a:lnTo>
                <a:lnTo>
                  <a:pt x="1138377" y="764630"/>
                </a:lnTo>
                <a:lnTo>
                  <a:pt x="388435" y="1529259"/>
                </a:lnTo>
                <a:lnTo>
                  <a:pt x="388435" y="1136308"/>
                </a:lnTo>
                <a:lnTo>
                  <a:pt x="0" y="1136308"/>
                </a:lnTo>
                <a:lnTo>
                  <a:pt x="0" y="392951"/>
                </a:lnTo>
                <a:close/>
              </a:path>
            </a:pathLst>
          </a:custGeom>
          <a:solidFill>
            <a:srgbClr val="02AEF0"/>
          </a:solidFill>
          <a:ln w="9525" cap="flat" cmpd="sng">
            <a:solidFill>
              <a:srgbClr val="02AE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 dirty="0">
              <a:solidFill>
                <a:srgbClr val="000000"/>
              </a:solidFill>
              <a:latin typeface="Roboto Regular" charset="0"/>
              <a:ea typeface="Roboto Regular" charset="0"/>
              <a:cs typeface="Roboto Regular" charset="0"/>
              <a:sym typeface="Arial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4889567-4CF5-F644-98BA-77CFD3CA43EB}"/>
              </a:ext>
            </a:extLst>
          </p:cNvPr>
          <p:cNvSpPr/>
          <p:nvPr/>
        </p:nvSpPr>
        <p:spPr>
          <a:xfrm>
            <a:off x="442913" y="3059668"/>
            <a:ext cx="1972041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l-GR" sz="2300" b="1" kern="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  <a:sym typeface="Arial"/>
              </a:rPr>
              <a:t>ΤΙ ΑΛΛΑΖΕΙ ΗΔΗ ΑΠΟ ΤΟ 2021-22:</a:t>
            </a:r>
            <a:endParaRPr lang="el-GR" sz="2300" b="1" kern="0" dirty="0">
              <a:solidFill>
                <a:srgbClr val="FFFFFF"/>
              </a:solidFill>
              <a:highlight>
                <a:srgbClr val="FFFF00"/>
              </a:highlight>
              <a:latin typeface="Roboto" panose="02000000000000000000" pitchFamily="2" charset="0"/>
              <a:ea typeface="Roboto" panose="02000000000000000000" pitchFamily="2" charset="0"/>
              <a:cs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980611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003476"/>
          </a:solidFill>
        </p:spPr>
      </p:pic>
      <p:sp>
        <p:nvSpPr>
          <p:cNvPr id="7" name="Google Shape;139;p23">
            <a:extLst>
              <a:ext uri="{FF2B5EF4-FFF2-40B4-BE49-F238E27FC236}">
                <a16:creationId xmlns:a16="http://schemas.microsoft.com/office/drawing/2014/main" id="{09A64CA3-187C-0A41-901D-A4E0302EC6AA}"/>
              </a:ext>
            </a:extLst>
          </p:cNvPr>
          <p:cNvSpPr txBox="1"/>
          <p:nvPr/>
        </p:nvSpPr>
        <p:spPr>
          <a:xfrm>
            <a:off x="3669441" y="1194040"/>
            <a:ext cx="8079646" cy="4885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342900" indent="-342900"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l-GR" sz="2500" b="1" kern="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  <a:sym typeface="Arial"/>
              </a:rPr>
              <a:t>Νέα Προγράμματα Σπουδών </a:t>
            </a:r>
            <a:r>
              <a:rPr lang="el-GR" sz="2500" kern="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  <a:sym typeface="Arial"/>
              </a:rPr>
              <a:t>στη Γενική Εκπαίδευση (123): </a:t>
            </a:r>
          </a:p>
          <a:p>
            <a:pPr marL="800100" lvl="1" indent="-342900"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  <a:buSzPct val="50000"/>
              <a:buFont typeface="Wingdings" pitchFamily="2" charset="2"/>
              <a:buChar char="q"/>
            </a:pPr>
            <a:r>
              <a:rPr lang="el-GR" sz="2000" kern="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  <a:sym typeface="Arial"/>
              </a:rPr>
              <a:t>έναρξη επιμορφώσεων και πιλοτική εφαρμογή 2021-22 και 2022-23</a:t>
            </a:r>
          </a:p>
          <a:p>
            <a:pPr marL="800100" lvl="1" indent="-342900"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  <a:buSzPct val="50000"/>
              <a:buFont typeface="Wingdings" pitchFamily="2" charset="2"/>
              <a:buChar char="q"/>
            </a:pPr>
            <a:r>
              <a:rPr lang="el-GR" sz="2000" kern="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  <a:sym typeface="Arial"/>
              </a:rPr>
              <a:t>ψηφιακό περιεχόμενο και νέα βιβλία, με ελεύθερη επιλογή </a:t>
            </a:r>
            <a:br>
              <a:rPr lang="en-US" sz="2500" kern="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  <a:sym typeface="Arial"/>
              </a:rPr>
            </a:br>
            <a:endParaRPr lang="el-GR" sz="2500" kern="0" dirty="0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  <a:cs typeface="Calibri" panose="020F0502020204030204" pitchFamily="34" charset="0"/>
              <a:sym typeface="Arial"/>
            </a:endParaRP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l-GR" sz="2500" b="1" kern="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  <a:sym typeface="Arial"/>
              </a:rPr>
              <a:t>Τράπεζα Θεμάτων </a:t>
            </a:r>
            <a:r>
              <a:rPr lang="el-GR" sz="2500" kern="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  <a:sym typeface="Arial"/>
              </a:rPr>
              <a:t>στην Α’ και Β’ Λυκείου</a:t>
            </a:r>
            <a:br>
              <a:rPr lang="en-US" sz="2500" kern="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  <a:sym typeface="Arial"/>
              </a:rPr>
            </a:br>
            <a:endParaRPr lang="el-GR" sz="2500" kern="0" dirty="0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  <a:cs typeface="Calibri" panose="020F0502020204030204" pitchFamily="34" charset="0"/>
              <a:sym typeface="Arial"/>
            </a:endParaRP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l-GR" sz="2500" kern="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  <a:sym typeface="Arial"/>
              </a:rPr>
              <a:t>Διπλασιασμός </a:t>
            </a:r>
            <a:r>
              <a:rPr lang="el-GR" sz="2500" b="1" kern="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  <a:sym typeface="Arial"/>
              </a:rPr>
              <a:t>Πρότυπων και Πειραματικών Σχολείων </a:t>
            </a:r>
            <a:r>
              <a:rPr lang="el-GR" sz="2500" kern="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  <a:sym typeface="Arial"/>
              </a:rPr>
              <a:t>(από 60 το 2019 </a:t>
            </a:r>
            <a:r>
              <a:rPr lang="el-GR" sz="2500" kern="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  <a:sym typeface="Wingdings" pitchFamily="2" charset="2"/>
              </a:rPr>
              <a:t></a:t>
            </a:r>
            <a:r>
              <a:rPr lang="el-GR" sz="2500" kern="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  <a:sym typeface="Arial"/>
              </a:rPr>
              <a:t> 112 το 2021)</a:t>
            </a:r>
          </a:p>
        </p:txBody>
      </p:sp>
      <p:sp>
        <p:nvSpPr>
          <p:cNvPr id="6" name="Google Shape;141;p23">
            <a:extLst>
              <a:ext uri="{FF2B5EF4-FFF2-40B4-BE49-F238E27FC236}">
                <a16:creationId xmlns:a16="http://schemas.microsoft.com/office/drawing/2014/main" id="{4678B14B-61E3-194C-97F3-D133D3959159}"/>
              </a:ext>
            </a:extLst>
          </p:cNvPr>
          <p:cNvSpPr/>
          <p:nvPr/>
        </p:nvSpPr>
        <p:spPr>
          <a:xfrm>
            <a:off x="0" y="1292670"/>
            <a:ext cx="3136739" cy="4272660"/>
          </a:xfrm>
          <a:custGeom>
            <a:avLst/>
            <a:gdLst>
              <a:gd name="connsiteX0" fmla="*/ 0 w 1499884"/>
              <a:gd name="connsiteY0" fmla="*/ 392951 h 1529259"/>
              <a:gd name="connsiteX1" fmla="*/ 749942 w 1499884"/>
              <a:gd name="connsiteY1" fmla="*/ 392951 h 1529259"/>
              <a:gd name="connsiteX2" fmla="*/ 749942 w 1499884"/>
              <a:gd name="connsiteY2" fmla="*/ 0 h 1529259"/>
              <a:gd name="connsiteX3" fmla="*/ 1499884 w 1499884"/>
              <a:gd name="connsiteY3" fmla="*/ 764630 h 1529259"/>
              <a:gd name="connsiteX4" fmla="*/ 749942 w 1499884"/>
              <a:gd name="connsiteY4" fmla="*/ 1529259 h 1529259"/>
              <a:gd name="connsiteX5" fmla="*/ 749942 w 1499884"/>
              <a:gd name="connsiteY5" fmla="*/ 1136308 h 1529259"/>
              <a:gd name="connsiteX6" fmla="*/ 0 w 1499884"/>
              <a:gd name="connsiteY6" fmla="*/ 1136308 h 1529259"/>
              <a:gd name="connsiteX7" fmla="*/ 0 w 1499884"/>
              <a:gd name="connsiteY7" fmla="*/ 392951 h 1529259"/>
              <a:gd name="connsiteX0" fmla="*/ 361507 w 1499884"/>
              <a:gd name="connsiteY0" fmla="*/ 392951 h 1529259"/>
              <a:gd name="connsiteX1" fmla="*/ 749942 w 1499884"/>
              <a:gd name="connsiteY1" fmla="*/ 392951 h 1529259"/>
              <a:gd name="connsiteX2" fmla="*/ 749942 w 1499884"/>
              <a:gd name="connsiteY2" fmla="*/ 0 h 1529259"/>
              <a:gd name="connsiteX3" fmla="*/ 1499884 w 1499884"/>
              <a:gd name="connsiteY3" fmla="*/ 764630 h 1529259"/>
              <a:gd name="connsiteX4" fmla="*/ 749942 w 1499884"/>
              <a:gd name="connsiteY4" fmla="*/ 1529259 h 1529259"/>
              <a:gd name="connsiteX5" fmla="*/ 749942 w 1499884"/>
              <a:gd name="connsiteY5" fmla="*/ 1136308 h 1529259"/>
              <a:gd name="connsiteX6" fmla="*/ 0 w 1499884"/>
              <a:gd name="connsiteY6" fmla="*/ 1136308 h 1529259"/>
              <a:gd name="connsiteX7" fmla="*/ 361507 w 1499884"/>
              <a:gd name="connsiteY7" fmla="*/ 392951 h 1529259"/>
              <a:gd name="connsiteX0" fmla="*/ 0 w 1138377"/>
              <a:gd name="connsiteY0" fmla="*/ 392951 h 1529259"/>
              <a:gd name="connsiteX1" fmla="*/ 388435 w 1138377"/>
              <a:gd name="connsiteY1" fmla="*/ 392951 h 1529259"/>
              <a:gd name="connsiteX2" fmla="*/ 388435 w 1138377"/>
              <a:gd name="connsiteY2" fmla="*/ 0 h 1529259"/>
              <a:gd name="connsiteX3" fmla="*/ 1138377 w 1138377"/>
              <a:gd name="connsiteY3" fmla="*/ 764630 h 1529259"/>
              <a:gd name="connsiteX4" fmla="*/ 388435 w 1138377"/>
              <a:gd name="connsiteY4" fmla="*/ 1529259 h 1529259"/>
              <a:gd name="connsiteX5" fmla="*/ 388435 w 1138377"/>
              <a:gd name="connsiteY5" fmla="*/ 1136308 h 1529259"/>
              <a:gd name="connsiteX6" fmla="*/ 0 w 1138377"/>
              <a:gd name="connsiteY6" fmla="*/ 1136308 h 1529259"/>
              <a:gd name="connsiteX7" fmla="*/ 0 w 1138377"/>
              <a:gd name="connsiteY7" fmla="*/ 392951 h 1529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38377" h="1529259">
                <a:moveTo>
                  <a:pt x="0" y="392951"/>
                </a:moveTo>
                <a:lnTo>
                  <a:pt x="388435" y="392951"/>
                </a:lnTo>
                <a:lnTo>
                  <a:pt x="388435" y="0"/>
                </a:lnTo>
                <a:lnTo>
                  <a:pt x="1138377" y="764630"/>
                </a:lnTo>
                <a:lnTo>
                  <a:pt x="388435" y="1529259"/>
                </a:lnTo>
                <a:lnTo>
                  <a:pt x="388435" y="1136308"/>
                </a:lnTo>
                <a:lnTo>
                  <a:pt x="0" y="1136308"/>
                </a:lnTo>
                <a:lnTo>
                  <a:pt x="0" y="392951"/>
                </a:lnTo>
                <a:close/>
              </a:path>
            </a:pathLst>
          </a:custGeom>
          <a:solidFill>
            <a:srgbClr val="02AEF0"/>
          </a:solidFill>
          <a:ln w="9525" cap="flat" cmpd="sng">
            <a:solidFill>
              <a:srgbClr val="02AE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 dirty="0">
              <a:solidFill>
                <a:srgbClr val="000000"/>
              </a:solidFill>
              <a:latin typeface="Roboto Regular" charset="0"/>
              <a:ea typeface="Roboto Regular" charset="0"/>
              <a:cs typeface="Roboto Regular" charset="0"/>
              <a:sym typeface="Arial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4889567-4CF5-F644-98BA-77CFD3CA43EB}"/>
              </a:ext>
            </a:extLst>
          </p:cNvPr>
          <p:cNvSpPr/>
          <p:nvPr/>
        </p:nvSpPr>
        <p:spPr>
          <a:xfrm>
            <a:off x="442913" y="3059668"/>
            <a:ext cx="1972041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l-GR" sz="2300" b="1" kern="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  <a:sym typeface="Arial"/>
              </a:rPr>
              <a:t>ΤΙ ΑΛΛΑΖΕΙ ΗΔΗ ΑΠΟ ΤΟ 2021-22:</a:t>
            </a:r>
            <a:endParaRPr lang="el-GR" sz="2300" b="1" kern="0" dirty="0">
              <a:solidFill>
                <a:srgbClr val="FFFFFF"/>
              </a:solidFill>
              <a:highlight>
                <a:srgbClr val="FFFF00"/>
              </a:highlight>
              <a:latin typeface="Roboto" panose="02000000000000000000" pitchFamily="2" charset="0"/>
              <a:ea typeface="Roboto" panose="02000000000000000000" pitchFamily="2" charset="0"/>
              <a:cs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773434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003476"/>
          </a:solidFill>
        </p:spPr>
      </p:pic>
      <p:sp>
        <p:nvSpPr>
          <p:cNvPr id="7" name="Google Shape;139;p23">
            <a:extLst>
              <a:ext uri="{FF2B5EF4-FFF2-40B4-BE49-F238E27FC236}">
                <a16:creationId xmlns:a16="http://schemas.microsoft.com/office/drawing/2014/main" id="{09A64CA3-187C-0A41-901D-A4E0302EC6AA}"/>
              </a:ext>
            </a:extLst>
          </p:cNvPr>
          <p:cNvSpPr txBox="1"/>
          <p:nvPr/>
        </p:nvSpPr>
        <p:spPr>
          <a:xfrm>
            <a:off x="3669441" y="437323"/>
            <a:ext cx="8079646" cy="5303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</a:pPr>
            <a:endParaRPr lang="el-GR" sz="2500" kern="0" dirty="0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  <a:cs typeface="Calibri" panose="020F0502020204030204" pitchFamily="34" charset="0"/>
              <a:sym typeface="Arial"/>
            </a:endParaRP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l-GR" sz="2500" kern="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  <a:sym typeface="Arial"/>
              </a:rPr>
              <a:t>Ίδρυση </a:t>
            </a:r>
            <a:r>
              <a:rPr lang="el-GR" sz="2500" b="1" kern="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  <a:sym typeface="Arial"/>
              </a:rPr>
              <a:t>6 Πρότυπων ΕΠΑΛ</a:t>
            </a:r>
            <a:r>
              <a:rPr lang="el-GR" sz="2500" kern="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  <a:sym typeface="Arial"/>
              </a:rPr>
              <a:t>, με σταδιακή εφαρμογή, ξεκινώντας από την Α’ τάξη Λυκείου (συνεργασία με τοπική αυτοδιοίκηση, κοινωνικούς εταίρους, τοπικές επιχειρήσεις)</a:t>
            </a:r>
            <a:br>
              <a:rPr lang="en-US" sz="2500" kern="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  <a:sym typeface="Arial"/>
              </a:rPr>
            </a:br>
            <a:endParaRPr lang="el-GR" sz="2500" kern="0" dirty="0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  <a:cs typeface="Calibri" panose="020F0502020204030204" pitchFamily="34" charset="0"/>
              <a:sym typeface="Arial"/>
            </a:endParaRP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l-GR" sz="2500" kern="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  <a:sym typeface="Arial"/>
              </a:rPr>
              <a:t>Πανελλαδικές: </a:t>
            </a:r>
            <a:r>
              <a:rPr lang="el-GR" sz="2500" b="1" kern="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  <a:sym typeface="Arial"/>
              </a:rPr>
              <a:t>Ελάχιστη βάση εισαγωγής </a:t>
            </a:r>
            <a:r>
              <a:rPr lang="el-GR" sz="2500" kern="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  <a:sym typeface="Arial"/>
              </a:rPr>
              <a:t>και </a:t>
            </a:r>
            <a:r>
              <a:rPr lang="el-GR" sz="2500" b="1" kern="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  <a:sym typeface="Arial"/>
              </a:rPr>
              <a:t>παράλληλο μηχανογραφικό </a:t>
            </a:r>
            <a:r>
              <a:rPr lang="el-GR" sz="2500" kern="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  <a:sym typeface="Arial"/>
              </a:rPr>
              <a:t>(52 ειδικότητες για ΔΙΕΚ)</a:t>
            </a:r>
            <a:br>
              <a:rPr lang="en-US" sz="2500" kern="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  <a:sym typeface="Arial"/>
              </a:rPr>
            </a:br>
            <a:endParaRPr lang="el-GR" sz="2500" kern="0" dirty="0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  <a:cs typeface="Calibri" panose="020F0502020204030204" pitchFamily="34" charset="0"/>
              <a:sym typeface="Arial"/>
            </a:endParaRP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l-GR" sz="2500" b="1" kern="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  <a:sym typeface="Arial"/>
              </a:rPr>
              <a:t>Ψηφιακός μετασχηματισμός </a:t>
            </a:r>
            <a:r>
              <a:rPr lang="el-GR" sz="2500" kern="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  <a:sym typeface="Arial"/>
              </a:rPr>
              <a:t>(δεξιότητες, εξοπλισμός/υποδομές, υπηρεσίες)</a:t>
            </a:r>
          </a:p>
        </p:txBody>
      </p:sp>
      <p:sp>
        <p:nvSpPr>
          <p:cNvPr id="6" name="Google Shape;141;p23">
            <a:extLst>
              <a:ext uri="{FF2B5EF4-FFF2-40B4-BE49-F238E27FC236}">
                <a16:creationId xmlns:a16="http://schemas.microsoft.com/office/drawing/2014/main" id="{B4ADCA80-8F55-7248-8B59-13A3901E4EF1}"/>
              </a:ext>
            </a:extLst>
          </p:cNvPr>
          <p:cNvSpPr/>
          <p:nvPr/>
        </p:nvSpPr>
        <p:spPr>
          <a:xfrm>
            <a:off x="0" y="1292670"/>
            <a:ext cx="3136739" cy="4272660"/>
          </a:xfrm>
          <a:custGeom>
            <a:avLst/>
            <a:gdLst>
              <a:gd name="connsiteX0" fmla="*/ 0 w 1499884"/>
              <a:gd name="connsiteY0" fmla="*/ 392951 h 1529259"/>
              <a:gd name="connsiteX1" fmla="*/ 749942 w 1499884"/>
              <a:gd name="connsiteY1" fmla="*/ 392951 h 1529259"/>
              <a:gd name="connsiteX2" fmla="*/ 749942 w 1499884"/>
              <a:gd name="connsiteY2" fmla="*/ 0 h 1529259"/>
              <a:gd name="connsiteX3" fmla="*/ 1499884 w 1499884"/>
              <a:gd name="connsiteY3" fmla="*/ 764630 h 1529259"/>
              <a:gd name="connsiteX4" fmla="*/ 749942 w 1499884"/>
              <a:gd name="connsiteY4" fmla="*/ 1529259 h 1529259"/>
              <a:gd name="connsiteX5" fmla="*/ 749942 w 1499884"/>
              <a:gd name="connsiteY5" fmla="*/ 1136308 h 1529259"/>
              <a:gd name="connsiteX6" fmla="*/ 0 w 1499884"/>
              <a:gd name="connsiteY6" fmla="*/ 1136308 h 1529259"/>
              <a:gd name="connsiteX7" fmla="*/ 0 w 1499884"/>
              <a:gd name="connsiteY7" fmla="*/ 392951 h 1529259"/>
              <a:gd name="connsiteX0" fmla="*/ 361507 w 1499884"/>
              <a:gd name="connsiteY0" fmla="*/ 392951 h 1529259"/>
              <a:gd name="connsiteX1" fmla="*/ 749942 w 1499884"/>
              <a:gd name="connsiteY1" fmla="*/ 392951 h 1529259"/>
              <a:gd name="connsiteX2" fmla="*/ 749942 w 1499884"/>
              <a:gd name="connsiteY2" fmla="*/ 0 h 1529259"/>
              <a:gd name="connsiteX3" fmla="*/ 1499884 w 1499884"/>
              <a:gd name="connsiteY3" fmla="*/ 764630 h 1529259"/>
              <a:gd name="connsiteX4" fmla="*/ 749942 w 1499884"/>
              <a:gd name="connsiteY4" fmla="*/ 1529259 h 1529259"/>
              <a:gd name="connsiteX5" fmla="*/ 749942 w 1499884"/>
              <a:gd name="connsiteY5" fmla="*/ 1136308 h 1529259"/>
              <a:gd name="connsiteX6" fmla="*/ 0 w 1499884"/>
              <a:gd name="connsiteY6" fmla="*/ 1136308 h 1529259"/>
              <a:gd name="connsiteX7" fmla="*/ 361507 w 1499884"/>
              <a:gd name="connsiteY7" fmla="*/ 392951 h 1529259"/>
              <a:gd name="connsiteX0" fmla="*/ 0 w 1138377"/>
              <a:gd name="connsiteY0" fmla="*/ 392951 h 1529259"/>
              <a:gd name="connsiteX1" fmla="*/ 388435 w 1138377"/>
              <a:gd name="connsiteY1" fmla="*/ 392951 h 1529259"/>
              <a:gd name="connsiteX2" fmla="*/ 388435 w 1138377"/>
              <a:gd name="connsiteY2" fmla="*/ 0 h 1529259"/>
              <a:gd name="connsiteX3" fmla="*/ 1138377 w 1138377"/>
              <a:gd name="connsiteY3" fmla="*/ 764630 h 1529259"/>
              <a:gd name="connsiteX4" fmla="*/ 388435 w 1138377"/>
              <a:gd name="connsiteY4" fmla="*/ 1529259 h 1529259"/>
              <a:gd name="connsiteX5" fmla="*/ 388435 w 1138377"/>
              <a:gd name="connsiteY5" fmla="*/ 1136308 h 1529259"/>
              <a:gd name="connsiteX6" fmla="*/ 0 w 1138377"/>
              <a:gd name="connsiteY6" fmla="*/ 1136308 h 1529259"/>
              <a:gd name="connsiteX7" fmla="*/ 0 w 1138377"/>
              <a:gd name="connsiteY7" fmla="*/ 392951 h 1529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38377" h="1529259">
                <a:moveTo>
                  <a:pt x="0" y="392951"/>
                </a:moveTo>
                <a:lnTo>
                  <a:pt x="388435" y="392951"/>
                </a:lnTo>
                <a:lnTo>
                  <a:pt x="388435" y="0"/>
                </a:lnTo>
                <a:lnTo>
                  <a:pt x="1138377" y="764630"/>
                </a:lnTo>
                <a:lnTo>
                  <a:pt x="388435" y="1529259"/>
                </a:lnTo>
                <a:lnTo>
                  <a:pt x="388435" y="1136308"/>
                </a:lnTo>
                <a:lnTo>
                  <a:pt x="0" y="1136308"/>
                </a:lnTo>
                <a:lnTo>
                  <a:pt x="0" y="392951"/>
                </a:lnTo>
                <a:close/>
              </a:path>
            </a:pathLst>
          </a:custGeom>
          <a:solidFill>
            <a:srgbClr val="02AEF0"/>
          </a:solidFill>
          <a:ln w="9525" cap="flat" cmpd="sng">
            <a:solidFill>
              <a:srgbClr val="02AE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 dirty="0">
              <a:solidFill>
                <a:srgbClr val="000000"/>
              </a:solidFill>
              <a:latin typeface="Roboto Regular" charset="0"/>
              <a:ea typeface="Roboto Regular" charset="0"/>
              <a:cs typeface="Roboto Regular" charset="0"/>
              <a:sym typeface="Arial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4889567-4CF5-F644-98BA-77CFD3CA43EB}"/>
              </a:ext>
            </a:extLst>
          </p:cNvPr>
          <p:cNvSpPr/>
          <p:nvPr/>
        </p:nvSpPr>
        <p:spPr>
          <a:xfrm>
            <a:off x="442913" y="3059668"/>
            <a:ext cx="1972041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l-GR" sz="2300" b="1" kern="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  <a:sym typeface="Arial"/>
              </a:rPr>
              <a:t>ΤΙ ΑΛΛΑΖΕΙ ΗΔΗ ΑΠΟ ΤΟ 2021-22:</a:t>
            </a:r>
            <a:endParaRPr lang="el-GR" sz="2300" b="1" kern="0" dirty="0">
              <a:solidFill>
                <a:srgbClr val="FFFFFF"/>
              </a:solidFill>
              <a:highlight>
                <a:srgbClr val="FFFF00"/>
              </a:highlight>
              <a:latin typeface="Roboto" panose="02000000000000000000" pitchFamily="2" charset="0"/>
              <a:ea typeface="Roboto" panose="02000000000000000000" pitchFamily="2" charset="0"/>
              <a:cs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203112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871F6690-D96F-A84F-8FC5-868AD0558E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7231958-9C5D-B347-AA44-7F253DF0866A}"/>
              </a:ext>
            </a:extLst>
          </p:cNvPr>
          <p:cNvSpPr txBox="1"/>
          <p:nvPr/>
        </p:nvSpPr>
        <p:spPr>
          <a:xfrm>
            <a:off x="1011033" y="6246688"/>
            <a:ext cx="10572108" cy="410967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el" sz="1200" dirty="0">
                <a:solidFill>
                  <a:schemeClr val="bg1"/>
                </a:solidFill>
                <a:latin typeface="Roboto Regular" charset="0"/>
                <a:cs typeface="Roboto Regular" charset="0"/>
              </a:rPr>
              <a:t>Ανδρέα Παπανδρέου 37, </a:t>
            </a:r>
            <a:r>
              <a:rPr lang="el-GR" sz="1200" dirty="0">
                <a:solidFill>
                  <a:schemeClr val="bg1"/>
                </a:solidFill>
                <a:latin typeface="Roboto Regular" charset="0"/>
                <a:cs typeface="Roboto Regular" charset="0"/>
              </a:rPr>
              <a:t>15180, </a:t>
            </a:r>
            <a:r>
              <a:rPr lang="el" sz="1200" dirty="0">
                <a:solidFill>
                  <a:schemeClr val="bg1"/>
                </a:solidFill>
                <a:latin typeface="Roboto Regular" charset="0"/>
                <a:cs typeface="Roboto Regular" charset="0"/>
              </a:rPr>
              <a:t>Μαρούσι</a:t>
            </a:r>
            <a:r>
              <a:rPr lang="el-GR" sz="1200" dirty="0">
                <a:solidFill>
                  <a:schemeClr val="bg1"/>
                </a:solidFill>
                <a:latin typeface="Roboto Regular" charset="0"/>
                <a:cs typeface="Roboto Regular" charset="0"/>
              </a:rPr>
              <a:t>,</a:t>
            </a:r>
            <a:r>
              <a:rPr lang="el" sz="1200" dirty="0">
                <a:solidFill>
                  <a:schemeClr val="bg1"/>
                </a:solidFill>
                <a:latin typeface="Roboto Regular" charset="0"/>
                <a:cs typeface="Roboto Regular" charset="0"/>
              </a:rPr>
              <a:t>     T: +30</a:t>
            </a:r>
            <a:r>
              <a:rPr lang="is-IS" sz="1200" dirty="0">
                <a:solidFill>
                  <a:schemeClr val="bg1"/>
                </a:solidFill>
                <a:latin typeface="Roboto Regular" charset="0"/>
                <a:cs typeface="Roboto Regular" charset="0"/>
              </a:rPr>
              <a:t>2103443505</a:t>
            </a:r>
            <a:r>
              <a:rPr lang="el" sz="1200" dirty="0">
                <a:solidFill>
                  <a:schemeClr val="bg1"/>
                </a:solidFill>
                <a:latin typeface="Roboto Regular" charset="0"/>
                <a:cs typeface="Roboto Regular" charset="0"/>
              </a:rPr>
              <a:t>       F: +</a:t>
            </a:r>
            <a:r>
              <a:rPr lang="el-GR" sz="1200" dirty="0">
                <a:solidFill>
                  <a:schemeClr val="bg1"/>
                </a:solidFill>
                <a:latin typeface="Roboto Regular" charset="0"/>
                <a:cs typeface="Roboto Regular" charset="0"/>
              </a:rPr>
              <a:t>30210</a:t>
            </a:r>
            <a:r>
              <a:rPr lang="is-IS" sz="1200" dirty="0">
                <a:solidFill>
                  <a:schemeClr val="bg1"/>
                </a:solidFill>
                <a:latin typeface="Roboto Regular" charset="0"/>
                <a:cs typeface="Roboto Regular" charset="0"/>
              </a:rPr>
              <a:t>3442887</a:t>
            </a:r>
            <a:r>
              <a:rPr lang="el" sz="1200" dirty="0">
                <a:solidFill>
                  <a:schemeClr val="bg1"/>
                </a:solidFill>
                <a:latin typeface="Roboto Regular" charset="0"/>
                <a:cs typeface="Roboto Regular" charset="0"/>
              </a:rPr>
              <a:t>    </a:t>
            </a:r>
            <a:r>
              <a:rPr lang="en-US" sz="1200" dirty="0" err="1">
                <a:solidFill>
                  <a:schemeClr val="bg1"/>
                </a:solidFill>
                <a:latin typeface="Roboto Regular" charset="0"/>
                <a:cs typeface="Roboto Regular" charset="0"/>
              </a:rPr>
              <a:t>minister@minedu.gov.gr</a:t>
            </a:r>
            <a:endParaRPr lang="el" sz="1200" dirty="0">
              <a:solidFill>
                <a:schemeClr val="bg1"/>
              </a:solidFill>
              <a:latin typeface="Roboto Regular" charset="0"/>
              <a:cs typeface="Roboto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672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A96392FB-9991-384A-98D7-589927B389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80717" y="1204103"/>
            <a:ext cx="2489385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3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Αυτονομία </a:t>
            </a:r>
          </a:p>
          <a:p>
            <a:r>
              <a:rPr lang="el-GR" sz="23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Σχολείων</a:t>
            </a:r>
          </a:p>
          <a:p>
            <a:endParaRPr lang="el-GR" sz="23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3492955-F6C9-C048-9579-E9C1E40E5DB8}"/>
              </a:ext>
            </a:extLst>
          </p:cNvPr>
          <p:cNvSpPr/>
          <p:nvPr/>
        </p:nvSpPr>
        <p:spPr>
          <a:xfrm>
            <a:off x="3627555" y="1202258"/>
            <a:ext cx="2672034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3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Αξιολόγηση</a:t>
            </a:r>
          </a:p>
          <a:p>
            <a:r>
              <a:rPr lang="el-GR" sz="23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Εκπαιδευτικών </a:t>
            </a:r>
            <a:br>
              <a:rPr lang="el-GR" sz="23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l-GR" sz="23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&amp; Στελεχών</a:t>
            </a:r>
            <a:endParaRPr lang="el-GR" sz="23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0FE333C-68D5-794F-AB80-B1D76AAC231B}"/>
              </a:ext>
            </a:extLst>
          </p:cNvPr>
          <p:cNvSpPr/>
          <p:nvPr/>
        </p:nvSpPr>
        <p:spPr>
          <a:xfrm>
            <a:off x="6866284" y="1222055"/>
            <a:ext cx="195727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3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Δομές Εκπαίδευσης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499F682-C005-F74E-BDDC-A840AB1D55D3}"/>
              </a:ext>
            </a:extLst>
          </p:cNvPr>
          <p:cNvSpPr txBox="1"/>
          <p:nvPr/>
        </p:nvSpPr>
        <p:spPr>
          <a:xfrm>
            <a:off x="375045" y="393078"/>
            <a:ext cx="113024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Οι σημαντικότερες ρυθμίσεις του Νομοσχεδίου</a:t>
            </a:r>
            <a:endParaRPr lang="x-none" sz="28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BF218C2-1D97-5B46-834E-416A570A1F25}"/>
              </a:ext>
            </a:extLst>
          </p:cNvPr>
          <p:cNvSpPr/>
          <p:nvPr/>
        </p:nvSpPr>
        <p:spPr>
          <a:xfrm>
            <a:off x="29036" y="2007566"/>
            <a:ext cx="3384455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endParaRPr lang="el-GR" sz="19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42900" indent="-342900">
              <a:buFontTx/>
              <a:buChar char="-"/>
            </a:pPr>
            <a:r>
              <a:rPr lang="el-GR" sz="19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Ελεύθερη επιλογή βιβλίου</a:t>
            </a:r>
          </a:p>
          <a:p>
            <a:pPr marL="342900" indent="-342900">
              <a:buFontTx/>
              <a:buChar char="-"/>
            </a:pPr>
            <a:r>
              <a:rPr lang="el-GR" sz="19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Αυτονομία στη μορφή 4μηνιαίων δοκιμασιών αξιολόγησης</a:t>
            </a:r>
          </a:p>
          <a:p>
            <a:pPr marL="342900" indent="-342900">
              <a:buFontTx/>
              <a:buChar char="-"/>
            </a:pPr>
            <a:r>
              <a:rPr lang="el-GR" sz="19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Ενίσχυση ρόλου εκπαιδευτικών σε </a:t>
            </a:r>
            <a:br>
              <a:rPr lang="el-GR" sz="19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l-GR" sz="19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θέσεις ευθύνης</a:t>
            </a:r>
          </a:p>
          <a:p>
            <a:pPr marL="342900" indent="-342900">
              <a:buFontTx/>
              <a:buChar char="-"/>
            </a:pPr>
            <a:r>
              <a:rPr lang="el-GR" sz="19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Έγκριση εκπαιδευτικών προγραμμάτων/ συνεργασιών από το </a:t>
            </a:r>
            <a:br>
              <a:rPr lang="el-GR" sz="19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l-GR" sz="19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ίδιο το σχολείο</a:t>
            </a:r>
          </a:p>
          <a:p>
            <a:pPr marL="342900" indent="-342900">
              <a:buFontTx/>
              <a:buChar char="-"/>
            </a:pPr>
            <a:r>
              <a:rPr lang="el-GR" sz="19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Ελληνική </a:t>
            </a:r>
            <a:r>
              <a:rPr lang="en-GB" sz="19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PISA</a:t>
            </a:r>
            <a:endParaRPr lang="el-GR" sz="19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A705841-B77C-6148-8E5B-37CADE7F6E12}"/>
              </a:ext>
            </a:extLst>
          </p:cNvPr>
          <p:cNvSpPr/>
          <p:nvPr/>
        </p:nvSpPr>
        <p:spPr>
          <a:xfrm>
            <a:off x="3230180" y="2358265"/>
            <a:ext cx="2986217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el-GR" sz="19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Αξιολόγηση </a:t>
            </a:r>
            <a:r>
              <a:rPr lang="el-GR" sz="1900" u="sng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εκπαιδευτικών</a:t>
            </a:r>
            <a:r>
              <a:rPr lang="el-GR" sz="19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και έμφαση στην επιμόρφωση, με στόχο τη διαρκή βελτίωση</a:t>
            </a:r>
          </a:p>
          <a:p>
            <a:pPr marL="342900" indent="-342900">
              <a:buFontTx/>
              <a:buChar char="-"/>
            </a:pPr>
            <a:r>
              <a:rPr lang="el-GR" sz="19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Αξιολόγηση </a:t>
            </a:r>
            <a:r>
              <a:rPr lang="el-GR" sz="1900" u="sng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στελεχών</a:t>
            </a:r>
            <a:r>
              <a:rPr lang="el-GR" sz="19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με έ</a:t>
            </a:r>
            <a:r>
              <a:rPr lang="el-GR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μφαση στην αποτελεσματικότητα των στελεχών στην εκτέλεση των καθηκόντων τους</a:t>
            </a:r>
          </a:p>
          <a:p>
            <a:pPr marL="342900" indent="-342900">
              <a:buFontTx/>
              <a:buChar char="-"/>
            </a:pPr>
            <a:endParaRPr lang="el-GR" sz="19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42900" indent="-342900">
              <a:buFontTx/>
              <a:buChar char="-"/>
            </a:pPr>
            <a:endParaRPr lang="el-GR" sz="19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br>
              <a:rPr lang="el-GR" sz="19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l-GR" sz="19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 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2628994-EFB1-174E-88FF-499EDA994060}"/>
              </a:ext>
            </a:extLst>
          </p:cNvPr>
          <p:cNvSpPr/>
          <p:nvPr/>
        </p:nvSpPr>
        <p:spPr>
          <a:xfrm>
            <a:off x="6312091" y="2356420"/>
            <a:ext cx="2787205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el-GR" sz="19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Ίδρυση θέσεων στελεχών με αμιγώς παιδαγωγικό χαρακτήρα</a:t>
            </a:r>
          </a:p>
          <a:p>
            <a:pPr marL="342900" indent="-342900">
              <a:buFontTx/>
              <a:buChar char="-"/>
            </a:pPr>
            <a:r>
              <a:rPr lang="el-GR" sz="19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Περισσότεροι σύμβουλοι εκπαίδευσης, κοντά στη σχολική μονάδα</a:t>
            </a:r>
          </a:p>
          <a:p>
            <a:pPr marL="342900" indent="-342900">
              <a:buFontTx/>
              <a:buChar char="-"/>
            </a:pPr>
            <a:r>
              <a:rPr lang="el-GR" sz="19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Οργανικές θέσεις ψυχολόγων και κοινωνικών λειτουργών</a:t>
            </a:r>
          </a:p>
          <a:p>
            <a:pPr marL="342900" indent="-342900">
              <a:buFontTx/>
              <a:buChar char="-"/>
            </a:pPr>
            <a:endParaRPr lang="el-GR" sz="19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el-GR" sz="19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el-GR" sz="19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B32BB05-CD5D-CB4B-9AC3-FAF47DB3C3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088" y="1228334"/>
            <a:ext cx="554192" cy="55419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EBDDA22-2502-164E-9BC7-DFC8029028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4624" y="1226490"/>
            <a:ext cx="554192" cy="55419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4763D74-E1B7-304D-BBBF-534C5F81E4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2091" y="1327328"/>
            <a:ext cx="554192" cy="554192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2235372B-7752-F545-92C2-740FF86A7EB3}"/>
              </a:ext>
            </a:extLst>
          </p:cNvPr>
          <p:cNvSpPr/>
          <p:nvPr/>
        </p:nvSpPr>
        <p:spPr>
          <a:xfrm>
            <a:off x="9879750" y="1185988"/>
            <a:ext cx="223301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3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Εκκλησιαστική Εκπαίδευση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6386E9A-9352-294D-BA4B-75443BEF634A}"/>
              </a:ext>
            </a:extLst>
          </p:cNvPr>
          <p:cNvSpPr/>
          <p:nvPr/>
        </p:nvSpPr>
        <p:spPr>
          <a:xfrm>
            <a:off x="9325557" y="2340150"/>
            <a:ext cx="2672035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el-GR" sz="19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Κληρικοί Δημοσίου μόνο με πτυχίο από Σχολή Μαθητείας Υποψήφιων Κληρικών (ΣΜΥΚ) ή από ΑΕΙ</a:t>
            </a:r>
          </a:p>
          <a:p>
            <a:pPr marL="342900" indent="-342900">
              <a:buFontTx/>
              <a:buChar char="-"/>
            </a:pPr>
            <a:r>
              <a:rPr lang="el-GR" sz="19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Εξορθολογισμός ακαδημαϊκού χάρτη με συνένωση 2 Ανώτατων Εκκλησιαστικών Ακαδημιών</a:t>
            </a:r>
          </a:p>
          <a:p>
            <a:pPr marL="342900" indent="-342900">
              <a:buFontTx/>
              <a:buChar char="-"/>
            </a:pPr>
            <a:endParaRPr lang="el-GR" sz="19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el-GR" sz="19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el-GR" sz="19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48CCDBC-6D81-9C4E-BB5D-4D63A5F111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25557" y="1291261"/>
            <a:ext cx="554192" cy="554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312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4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person, table, indoor&#10;&#10;Description automatically generated">
            <a:extLst>
              <a:ext uri="{FF2B5EF4-FFF2-40B4-BE49-F238E27FC236}">
                <a16:creationId xmlns:a16="http://schemas.microsoft.com/office/drawing/2014/main" id="{A6B8E536-22C8-2440-9842-FDCA40980B8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6000"/>
          </a:blip>
          <a:srcRect b="1534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Τίτλος 1">
            <a:extLst>
              <a:ext uri="{FF2B5EF4-FFF2-40B4-BE49-F238E27FC236}">
                <a16:creationId xmlns:a16="http://schemas.microsoft.com/office/drawing/2014/main" id="{D8CBCC6F-F1DB-CA47-BE0E-719ABB71094F}"/>
              </a:ext>
            </a:extLst>
          </p:cNvPr>
          <p:cNvSpPr txBox="1">
            <a:spLocks/>
          </p:cNvSpPr>
          <p:nvPr/>
        </p:nvSpPr>
        <p:spPr>
          <a:xfrm>
            <a:off x="-921199" y="5234531"/>
            <a:ext cx="11209944" cy="850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33" b="0" i="0" u="none" strike="noStrike" cap="none">
                <a:solidFill>
                  <a:schemeClr val="dk1"/>
                </a:solidFill>
                <a:latin typeface="Roboto Regular" charset="0"/>
                <a:ea typeface="Roboto Regular" charset="0"/>
                <a:cs typeface="Roboto Regular" charset="0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5200"/>
              <a:buFont typeface="Arial"/>
              <a:buNone/>
              <a:tabLst/>
              <a:defRPr/>
            </a:pPr>
            <a:endParaRPr kumimoji="0" lang="el-GR" sz="3600" b="1" i="0" u="none" strike="noStrike" kern="0" cap="none" spc="0" normalizeH="0" baseline="0" noProof="0" dirty="0">
              <a:ln>
                <a:noFill/>
              </a:ln>
              <a:solidFill>
                <a:srgbClr val="02AEF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 Regular" charset="0"/>
              <a:sym typeface="Arial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4AFFB46-6F89-D040-9579-58B8FBE0EFD4}"/>
              </a:ext>
            </a:extLst>
          </p:cNvPr>
          <p:cNvSpPr txBox="1"/>
          <p:nvPr/>
        </p:nvSpPr>
        <p:spPr>
          <a:xfrm>
            <a:off x="1346200" y="3574680"/>
            <a:ext cx="7987888" cy="2510779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pPr lvl="0" defTabSz="914377">
              <a:spcBef>
                <a:spcPts val="1000"/>
              </a:spcBef>
              <a:spcAft>
                <a:spcPts val="1000"/>
              </a:spcAft>
              <a:buClr>
                <a:schemeClr val="bg1"/>
              </a:buClr>
            </a:pPr>
            <a:r>
              <a:rPr lang="el-GR" sz="28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Αυτονομία Σχολείων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1123B08-3F7F-3B42-80D7-6418EC3430FB}"/>
              </a:ext>
            </a:extLst>
          </p:cNvPr>
          <p:cNvSpPr txBox="1"/>
          <p:nvPr/>
        </p:nvSpPr>
        <p:spPr>
          <a:xfrm>
            <a:off x="774700" y="3574680"/>
            <a:ext cx="698500" cy="2510779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pPr lvl="0" defTabSz="914377">
              <a:spcBef>
                <a:spcPts val="1000"/>
              </a:spcBef>
              <a:spcAft>
                <a:spcPts val="1000"/>
              </a:spcAft>
              <a:buClr>
                <a:schemeClr val="bg1"/>
              </a:buClr>
            </a:pPr>
            <a:r>
              <a:rPr lang="el-GR" sz="2800" b="1" dirty="0">
                <a:solidFill>
                  <a:srgbClr val="02AEF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242534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35B11781-A36B-0B4A-90F7-4EFF5E2F141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1C94547-2B68-A543-98D7-D8BC33A24A31}"/>
              </a:ext>
            </a:extLst>
          </p:cNvPr>
          <p:cNvSpPr/>
          <p:nvPr/>
        </p:nvSpPr>
        <p:spPr>
          <a:xfrm>
            <a:off x="0" y="0"/>
            <a:ext cx="12192000" cy="491677"/>
          </a:xfrm>
          <a:prstGeom prst="rect">
            <a:avLst/>
          </a:prstGeom>
          <a:solidFill>
            <a:srgbClr val="02AE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Google Shape;232;p34">
            <a:extLst>
              <a:ext uri="{FF2B5EF4-FFF2-40B4-BE49-F238E27FC236}">
                <a16:creationId xmlns:a16="http://schemas.microsoft.com/office/drawing/2014/main" id="{21B89356-4234-7A45-8340-F0433CBA8A4B}"/>
              </a:ext>
            </a:extLst>
          </p:cNvPr>
          <p:cNvSpPr txBox="1"/>
          <p:nvPr/>
        </p:nvSpPr>
        <p:spPr>
          <a:xfrm>
            <a:off x="1169445" y="3184783"/>
            <a:ext cx="2695074" cy="9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l-GR" sz="2800" b="0" i="0" u="none" strike="noStrike" kern="0" cap="none" spc="-150" normalizeH="0" baseline="0" noProof="0" dirty="0">
              <a:ln>
                <a:noFill/>
              </a:ln>
              <a:solidFill>
                <a:srgbClr val="02AEF0"/>
              </a:solidFill>
              <a:effectLst/>
              <a:uLnTx/>
              <a:uFillTx/>
              <a:latin typeface="Roboto Regular" charset="0"/>
              <a:ea typeface="Roboto Regular" charset="0"/>
              <a:cs typeface="Roboto Regular" charset="0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6BE827-5242-1C4C-8ECC-6F873FEA8369}"/>
              </a:ext>
            </a:extLst>
          </p:cNvPr>
          <p:cNvSpPr txBox="1"/>
          <p:nvPr/>
        </p:nvSpPr>
        <p:spPr>
          <a:xfrm>
            <a:off x="375137" y="757799"/>
            <a:ext cx="11201819" cy="166612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>
              <a:defRPr/>
            </a:pPr>
            <a:r>
              <a:rPr lang="el-GR" sz="2000" b="1" u="sng" dirty="0">
                <a:solidFill>
                  <a:srgbClr val="00347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ΠΟΙΟΤΗΤΑ</a:t>
            </a:r>
            <a:r>
              <a:rPr lang="el-GR" sz="2000" b="1" dirty="0">
                <a:solidFill>
                  <a:srgbClr val="00347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ΕΚΠΑΙΔΕΥΤΙΚΟΥ ΣΥΣΤΗΜΑΤΟΣ              ΑΠΟΚΕΝΤΡΩΣΗ</a:t>
            </a:r>
          </a:p>
          <a:p>
            <a:pPr lvl="0">
              <a:defRPr/>
            </a:pPr>
            <a:r>
              <a:rPr lang="el-GR" sz="2000" dirty="0">
                <a:solidFill>
                  <a:srgbClr val="00347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endParaRPr lang="en-GB" sz="2000" dirty="0">
              <a:solidFill>
                <a:srgbClr val="00347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l-GR" sz="2000" dirty="0">
                <a:solidFill>
                  <a:srgbClr val="00347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Η Ελλάδα είναι η χώρα με </a:t>
            </a:r>
            <a:r>
              <a:rPr lang="el-GR" sz="2000" b="1" dirty="0">
                <a:solidFill>
                  <a:srgbClr val="00347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το χαμηλότερο δείκτη σχολικής αυτονομίας </a:t>
            </a:r>
            <a:r>
              <a:rPr lang="el-GR" sz="2000" dirty="0">
                <a:solidFill>
                  <a:srgbClr val="00347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ανάμεσα σε όλες τις χώρες-μέλη του </a:t>
            </a:r>
            <a:r>
              <a:rPr lang="el-GR" sz="2000" b="1" dirty="0">
                <a:solidFill>
                  <a:srgbClr val="00347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ΟΟΣΑ</a:t>
            </a:r>
            <a:endParaRPr lang="en-GB" sz="2000" b="1" dirty="0">
              <a:solidFill>
                <a:srgbClr val="00347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l-GR" sz="2000" dirty="0">
                <a:solidFill>
                  <a:srgbClr val="00347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Πάνω από το</a:t>
            </a:r>
            <a:r>
              <a:rPr lang="el-GR" sz="2000" b="1" dirty="0">
                <a:solidFill>
                  <a:srgbClr val="00347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80% των αποφάσεων λαμβάνεται </a:t>
            </a:r>
            <a:r>
              <a:rPr lang="el-GR" sz="2000" dirty="0">
                <a:solidFill>
                  <a:srgbClr val="00347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σε κεντρικό επίπεδο (</a:t>
            </a:r>
            <a:r>
              <a:rPr lang="el-GR" sz="2000" dirty="0" err="1">
                <a:solidFill>
                  <a:srgbClr val="00347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μ.ό</a:t>
            </a:r>
            <a:r>
              <a:rPr lang="el-GR" sz="2000" dirty="0">
                <a:solidFill>
                  <a:srgbClr val="00347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 ΟΟΣΑ 35%)</a:t>
            </a:r>
            <a:endParaRPr lang="en-GB" sz="2000" dirty="0">
              <a:solidFill>
                <a:srgbClr val="00347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lvl="0">
              <a:defRPr/>
            </a:pPr>
            <a:endParaRPr lang="en-GB" sz="2000" b="1" dirty="0">
              <a:solidFill>
                <a:srgbClr val="00347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endParaRPr lang="el-GR" sz="2000" b="1" dirty="0">
              <a:solidFill>
                <a:srgbClr val="00347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endParaRPr lang="el-GR" sz="2000" b="1" dirty="0">
              <a:solidFill>
                <a:srgbClr val="00347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9D880BB5-1174-0F42-8D7E-F52DEF71DF6C}"/>
              </a:ext>
            </a:extLst>
          </p:cNvPr>
          <p:cNvCxnSpPr/>
          <p:nvPr/>
        </p:nvCxnSpPr>
        <p:spPr>
          <a:xfrm>
            <a:off x="5608988" y="950397"/>
            <a:ext cx="576000" cy="0"/>
          </a:xfrm>
          <a:prstGeom prst="straightConnector1">
            <a:avLst/>
          </a:prstGeom>
          <a:ln w="47625">
            <a:solidFill>
              <a:srgbClr val="003476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A51690FE-F77E-1049-83B6-08FC1F859D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4298410" y="-1533944"/>
            <a:ext cx="3670282" cy="11366624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A286045F-E5C7-1847-ACC8-0C12266597F2}"/>
              </a:ext>
            </a:extLst>
          </p:cNvPr>
          <p:cNvSpPr/>
          <p:nvPr/>
        </p:nvSpPr>
        <p:spPr>
          <a:xfrm>
            <a:off x="8940657" y="6215906"/>
            <a:ext cx="277735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200" dirty="0">
                <a:solidFill>
                  <a:srgbClr val="003476"/>
                </a:solidFill>
                <a:ea typeface="Roboto" panose="02000000000000000000" pitchFamily="2" charset="0"/>
                <a:cs typeface="Roboto" panose="02000000000000000000" pitchFamily="2" charset="0"/>
              </a:rPr>
              <a:t>(Πηγή: ΟΟΣΑ 2016)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04B121F8-E774-D643-BE04-6C90D4EC20F9}"/>
              </a:ext>
            </a:extLst>
          </p:cNvPr>
          <p:cNvCxnSpPr>
            <a:cxnSpLocks/>
          </p:cNvCxnSpPr>
          <p:nvPr/>
        </p:nvCxnSpPr>
        <p:spPr>
          <a:xfrm flipV="1">
            <a:off x="11741761" y="5880828"/>
            <a:ext cx="0" cy="293088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620C3FED-BFDB-6448-9763-4179B6BEE7EF}"/>
              </a:ext>
            </a:extLst>
          </p:cNvPr>
          <p:cNvSpPr/>
          <p:nvPr/>
        </p:nvSpPr>
        <p:spPr>
          <a:xfrm>
            <a:off x="375137" y="131539"/>
            <a:ext cx="171713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377">
              <a:spcBef>
                <a:spcPts val="1000"/>
              </a:spcBef>
              <a:spcAft>
                <a:spcPts val="1000"/>
              </a:spcAft>
              <a:buClr>
                <a:schemeClr val="bg1"/>
              </a:buClr>
            </a:pPr>
            <a:r>
              <a:rPr lang="el-GR" sz="11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ΑΥΤΟΝΟΜΙΑ ΣΧΟΛΕΙΩΝ</a:t>
            </a:r>
          </a:p>
        </p:txBody>
      </p:sp>
    </p:spTree>
    <p:extLst>
      <p:ext uri="{BB962C8B-B14F-4D97-AF65-F5344CB8AC3E}">
        <p14:creationId xmlns:p14="http://schemas.microsoft.com/office/powerpoint/2010/main" val="2025234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35B11781-A36B-0B4A-90F7-4EFF5E2F141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Google Shape;232;p34">
            <a:extLst>
              <a:ext uri="{FF2B5EF4-FFF2-40B4-BE49-F238E27FC236}">
                <a16:creationId xmlns:a16="http://schemas.microsoft.com/office/drawing/2014/main" id="{21B89356-4234-7A45-8340-F0433CBA8A4B}"/>
              </a:ext>
            </a:extLst>
          </p:cNvPr>
          <p:cNvSpPr txBox="1"/>
          <p:nvPr/>
        </p:nvSpPr>
        <p:spPr>
          <a:xfrm>
            <a:off x="1169445" y="3184783"/>
            <a:ext cx="2695074" cy="9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l-GR" sz="2800" b="0" i="0" u="none" strike="noStrike" kern="0" cap="none" spc="-150" normalizeH="0" baseline="0" noProof="0" dirty="0">
              <a:ln>
                <a:noFill/>
              </a:ln>
              <a:solidFill>
                <a:srgbClr val="02AEF0"/>
              </a:solidFill>
              <a:effectLst/>
              <a:uLnTx/>
              <a:uFillTx/>
              <a:latin typeface="Roboto Regular" charset="0"/>
              <a:ea typeface="Roboto Regular" charset="0"/>
              <a:cs typeface="Roboto Regular" charset="0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6BE827-5242-1C4C-8ECC-6F873FEA8369}"/>
              </a:ext>
            </a:extLst>
          </p:cNvPr>
          <p:cNvSpPr txBox="1"/>
          <p:nvPr/>
        </p:nvSpPr>
        <p:spPr>
          <a:xfrm>
            <a:off x="375138" y="737162"/>
            <a:ext cx="8387862" cy="255144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>
              <a:defRPr/>
            </a:pPr>
            <a:r>
              <a:rPr lang="el-GR" sz="2000" b="1" u="sng" dirty="0">
                <a:solidFill>
                  <a:srgbClr val="00347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ΠΟΙΟΤΗΤΑ</a:t>
            </a:r>
            <a:r>
              <a:rPr lang="el-GR" sz="2000" b="1" dirty="0">
                <a:solidFill>
                  <a:srgbClr val="00347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ΕΚΠΑΙΔΕΥΤΙΚΟΥ ΣΥΣΤΗΜΑΤΟΣ              ΑΠΟΚΕΝΤΡΩΣΗ</a:t>
            </a:r>
          </a:p>
          <a:p>
            <a:pPr lvl="0">
              <a:defRPr/>
            </a:pPr>
            <a:r>
              <a:rPr lang="el-GR" sz="2000" dirty="0">
                <a:solidFill>
                  <a:srgbClr val="00347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endParaRPr lang="el-GR" sz="2000" b="1" dirty="0">
              <a:solidFill>
                <a:srgbClr val="00347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l-GR" sz="2000" b="1" dirty="0">
                <a:solidFill>
                  <a:srgbClr val="00347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Μεγάλη διαφορά </a:t>
            </a:r>
            <a:r>
              <a:rPr lang="el-GR" sz="2000" dirty="0">
                <a:solidFill>
                  <a:srgbClr val="00347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από τη δεύτερη χώρα της </a:t>
            </a:r>
            <a:r>
              <a:rPr lang="el-GR" sz="2000" b="1" dirty="0">
                <a:solidFill>
                  <a:srgbClr val="00347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ΕΕ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endParaRPr lang="el-GR" sz="2000" b="1" dirty="0">
              <a:solidFill>
                <a:srgbClr val="003476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9D880BB5-1174-0F42-8D7E-F52DEF71DF6C}"/>
              </a:ext>
            </a:extLst>
          </p:cNvPr>
          <p:cNvCxnSpPr/>
          <p:nvPr/>
        </p:nvCxnSpPr>
        <p:spPr>
          <a:xfrm>
            <a:off x="5619945" y="946089"/>
            <a:ext cx="576000" cy="0"/>
          </a:xfrm>
          <a:prstGeom prst="straightConnector1">
            <a:avLst/>
          </a:prstGeom>
          <a:ln w="47625">
            <a:solidFill>
              <a:srgbClr val="003476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2A4185E8-AFF5-4A44-9092-1C11B0ACCF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4141346" y="-1768799"/>
            <a:ext cx="3696452" cy="114568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A286045F-E5C7-1847-ACC8-0C12266597F2}"/>
              </a:ext>
            </a:extLst>
          </p:cNvPr>
          <p:cNvSpPr/>
          <p:nvPr/>
        </p:nvSpPr>
        <p:spPr>
          <a:xfrm>
            <a:off x="8940657" y="6215906"/>
            <a:ext cx="277735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200" dirty="0">
                <a:solidFill>
                  <a:srgbClr val="003476"/>
                </a:solidFill>
                <a:ea typeface="Roboto" panose="02000000000000000000" pitchFamily="2" charset="0"/>
                <a:cs typeface="Roboto" panose="02000000000000000000" pitchFamily="2" charset="0"/>
              </a:rPr>
              <a:t>(Πηγή: ΟΟΣΑ 2016)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04B121F8-E774-D643-BE04-6C90D4EC20F9}"/>
              </a:ext>
            </a:extLst>
          </p:cNvPr>
          <p:cNvCxnSpPr>
            <a:cxnSpLocks/>
          </p:cNvCxnSpPr>
          <p:nvPr/>
        </p:nvCxnSpPr>
        <p:spPr>
          <a:xfrm flipV="1">
            <a:off x="11627461" y="5756078"/>
            <a:ext cx="0" cy="293088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5D37354F-CAC1-8D40-A5BB-BCCAF4AFA212}"/>
              </a:ext>
            </a:extLst>
          </p:cNvPr>
          <p:cNvSpPr/>
          <p:nvPr/>
        </p:nvSpPr>
        <p:spPr>
          <a:xfrm>
            <a:off x="0" y="0"/>
            <a:ext cx="12192000" cy="491677"/>
          </a:xfrm>
          <a:prstGeom prst="rect">
            <a:avLst/>
          </a:prstGeom>
          <a:solidFill>
            <a:srgbClr val="02AE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E4548B3-5CF4-C04E-B37C-7FA1860B3DEF}"/>
              </a:ext>
            </a:extLst>
          </p:cNvPr>
          <p:cNvSpPr/>
          <p:nvPr/>
        </p:nvSpPr>
        <p:spPr>
          <a:xfrm>
            <a:off x="375137" y="131539"/>
            <a:ext cx="171713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377">
              <a:spcBef>
                <a:spcPts val="1000"/>
              </a:spcBef>
              <a:spcAft>
                <a:spcPts val="1000"/>
              </a:spcAft>
              <a:buClr>
                <a:schemeClr val="bg1"/>
              </a:buClr>
            </a:pPr>
            <a:r>
              <a:rPr lang="el-GR" sz="11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ΑΥΤΟΝΟΜΙΑ ΣΧΟΛΕΙΩΝ</a:t>
            </a:r>
          </a:p>
        </p:txBody>
      </p:sp>
    </p:spTree>
    <p:extLst>
      <p:ext uri="{BB962C8B-B14F-4D97-AF65-F5344CB8AC3E}">
        <p14:creationId xmlns:p14="http://schemas.microsoft.com/office/powerpoint/2010/main" val="7112955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35B11781-A36B-0B4A-90F7-4EFF5E2F141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894AF0B-A8B3-A848-8ED7-104423A19E19}"/>
              </a:ext>
            </a:extLst>
          </p:cNvPr>
          <p:cNvSpPr txBox="1"/>
          <p:nvPr/>
        </p:nvSpPr>
        <p:spPr>
          <a:xfrm>
            <a:off x="375138" y="703752"/>
            <a:ext cx="8743462" cy="67686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>
              <a:defRPr/>
            </a:pPr>
            <a:r>
              <a:rPr lang="el-GR" sz="2000" b="1" u="sng" dirty="0">
                <a:solidFill>
                  <a:srgbClr val="00347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ΠΟΙΟΤΗΤΑ</a:t>
            </a:r>
            <a:r>
              <a:rPr lang="el-GR" sz="2000" b="1" dirty="0">
                <a:solidFill>
                  <a:srgbClr val="00347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ΕΚΠΑΙΔΕΥΤΙΚΟΥ ΣΥΣΤΗΜΑΤΟΣ            ΑΠΟΚΕΝΤΡΩΣΗ</a:t>
            </a:r>
          </a:p>
          <a:p>
            <a:pPr lvl="0">
              <a:defRPr/>
            </a:pPr>
            <a:r>
              <a:rPr lang="el-GR" sz="2000" dirty="0">
                <a:solidFill>
                  <a:srgbClr val="00347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endParaRPr lang="el-GR" sz="2000" b="1" dirty="0">
              <a:solidFill>
                <a:srgbClr val="00347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0" name="Google Shape;232;p34">
            <a:extLst>
              <a:ext uri="{FF2B5EF4-FFF2-40B4-BE49-F238E27FC236}">
                <a16:creationId xmlns:a16="http://schemas.microsoft.com/office/drawing/2014/main" id="{21B89356-4234-7A45-8340-F0433CBA8A4B}"/>
              </a:ext>
            </a:extLst>
          </p:cNvPr>
          <p:cNvSpPr txBox="1"/>
          <p:nvPr/>
        </p:nvSpPr>
        <p:spPr>
          <a:xfrm>
            <a:off x="1169445" y="3184783"/>
            <a:ext cx="2695074" cy="9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l-GR" sz="2800" b="0" i="0" u="none" strike="noStrike" kern="0" cap="none" spc="-150" normalizeH="0" baseline="0" noProof="0" dirty="0">
              <a:ln>
                <a:noFill/>
              </a:ln>
              <a:solidFill>
                <a:srgbClr val="02AEF0"/>
              </a:solidFill>
              <a:effectLst/>
              <a:uLnTx/>
              <a:uFillTx/>
              <a:latin typeface="Roboto Regular" charset="0"/>
              <a:ea typeface="Roboto Regular" charset="0"/>
              <a:cs typeface="Roboto Regular" charset="0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6BE827-5242-1C4C-8ECC-6F873FEA8369}"/>
              </a:ext>
            </a:extLst>
          </p:cNvPr>
          <p:cNvSpPr txBox="1"/>
          <p:nvPr/>
        </p:nvSpPr>
        <p:spPr>
          <a:xfrm>
            <a:off x="375138" y="867232"/>
            <a:ext cx="3295162" cy="255144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>
              <a:defRPr/>
            </a:pPr>
            <a:endParaRPr lang="en-GB" sz="2000" dirty="0">
              <a:solidFill>
                <a:srgbClr val="00347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l-GR" sz="2000" dirty="0">
                <a:solidFill>
                  <a:srgbClr val="00347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Σύμφωνα με τον ΟΟΣΑ, οι περισσότερες χώρες με υψηλές βαθμολογίες </a:t>
            </a:r>
            <a:r>
              <a:rPr lang="en-GB" sz="2000" dirty="0">
                <a:solidFill>
                  <a:srgbClr val="00347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PISA</a:t>
            </a:r>
            <a:r>
              <a:rPr lang="el-GR" sz="2000" dirty="0">
                <a:solidFill>
                  <a:srgbClr val="00347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έχουν αποκεντρωμένα εκπαιδευτικά συστήματα ευθύνης και λογοδοσίας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endParaRPr lang="el-GR" sz="2000" dirty="0">
              <a:solidFill>
                <a:srgbClr val="00347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l-GR" sz="2000" dirty="0">
                <a:solidFill>
                  <a:srgbClr val="00347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Γράφημα (ΟΟΣΑ): </a:t>
            </a:r>
            <a:r>
              <a:rPr lang="el-GR" sz="2000" b="1" dirty="0">
                <a:solidFill>
                  <a:srgbClr val="00347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εμφανής η συσχέτιση μεταξύ αποκέντρωσης και υψηλότερων μαθητικών επιδόσεων 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9D880BB5-1174-0F42-8D7E-F52DEF71DF6C}"/>
              </a:ext>
            </a:extLst>
          </p:cNvPr>
          <p:cNvCxnSpPr/>
          <p:nvPr/>
        </p:nvCxnSpPr>
        <p:spPr>
          <a:xfrm>
            <a:off x="5569140" y="896350"/>
            <a:ext cx="576000" cy="0"/>
          </a:xfrm>
          <a:prstGeom prst="straightConnector1">
            <a:avLst/>
          </a:prstGeom>
          <a:ln w="47625">
            <a:solidFill>
              <a:srgbClr val="003476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A286045F-E5C7-1847-ACC8-0C12266597F2}"/>
              </a:ext>
            </a:extLst>
          </p:cNvPr>
          <p:cNvSpPr/>
          <p:nvPr/>
        </p:nvSpPr>
        <p:spPr>
          <a:xfrm>
            <a:off x="8940657" y="6215906"/>
            <a:ext cx="277735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200" dirty="0">
                <a:solidFill>
                  <a:srgbClr val="003476"/>
                </a:solidFill>
                <a:ea typeface="Roboto" panose="02000000000000000000" pitchFamily="2" charset="0"/>
                <a:cs typeface="Roboto" panose="02000000000000000000" pitchFamily="2" charset="0"/>
              </a:rPr>
              <a:t>(Πηγή: ΟΟΣΑ 2016)</a:t>
            </a:r>
          </a:p>
        </p:txBody>
      </p:sp>
      <p:pic>
        <p:nvPicPr>
          <p:cNvPr id="9" name="Picture 8" descr="Chart, waterfall chart&#10;&#10;Description automatically generated">
            <a:extLst>
              <a:ext uri="{FF2B5EF4-FFF2-40B4-BE49-F238E27FC236}">
                <a16:creationId xmlns:a16="http://schemas.microsoft.com/office/drawing/2014/main" id="{AD481824-5CFD-BA43-A6B3-932E865465C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1433"/>
          <a:stretch/>
        </p:blipFill>
        <p:spPr>
          <a:xfrm>
            <a:off x="3879642" y="1239865"/>
            <a:ext cx="8001000" cy="482539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CED91DD-5737-D944-AEC0-C2532F5A361A}"/>
              </a:ext>
            </a:extLst>
          </p:cNvPr>
          <p:cNvSpPr/>
          <p:nvPr/>
        </p:nvSpPr>
        <p:spPr>
          <a:xfrm>
            <a:off x="0" y="0"/>
            <a:ext cx="12192000" cy="491677"/>
          </a:xfrm>
          <a:prstGeom prst="rect">
            <a:avLst/>
          </a:prstGeom>
          <a:solidFill>
            <a:srgbClr val="02AE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068D950-E97C-9A44-BEBA-C8229F1EE346}"/>
              </a:ext>
            </a:extLst>
          </p:cNvPr>
          <p:cNvSpPr/>
          <p:nvPr/>
        </p:nvSpPr>
        <p:spPr>
          <a:xfrm>
            <a:off x="375137" y="131539"/>
            <a:ext cx="171713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377">
              <a:spcBef>
                <a:spcPts val="1000"/>
              </a:spcBef>
              <a:spcAft>
                <a:spcPts val="1000"/>
              </a:spcAft>
              <a:buClr>
                <a:schemeClr val="bg1"/>
              </a:buClr>
            </a:pPr>
            <a:r>
              <a:rPr lang="el-GR" sz="11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ΑΥΤΟΝΟΜΙΑ ΣΧΟΛΕΙΩΝ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1AC4EE6-6013-034B-BE5C-FEE54DCAC420}"/>
              </a:ext>
            </a:extLst>
          </p:cNvPr>
          <p:cNvCxnSpPr>
            <a:cxnSpLocks/>
          </p:cNvCxnSpPr>
          <p:nvPr/>
        </p:nvCxnSpPr>
        <p:spPr>
          <a:xfrm flipV="1">
            <a:off x="5219403" y="4490514"/>
            <a:ext cx="0" cy="58684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76088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1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41E3AD28-AD0F-CE49-993B-A88BEEEF273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02AEF0"/>
          </a:solidFill>
        </p:spPr>
      </p:pic>
      <p:sp>
        <p:nvSpPr>
          <p:cNvPr id="5" name="Rectangle 4"/>
          <p:cNvSpPr/>
          <p:nvPr/>
        </p:nvSpPr>
        <p:spPr>
          <a:xfrm>
            <a:off x="1507632" y="4289377"/>
            <a:ext cx="9176736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900" b="1" dirty="0">
                <a:solidFill>
                  <a:srgbClr val="00347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Διαφάνεια και Λογοδοσία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FB038D9-386A-C34F-9B44-4F4587B3CA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754" y="1659818"/>
            <a:ext cx="720000" cy="6993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9724114-785D-9546-BF78-11D542A103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281" y="2936068"/>
            <a:ext cx="762000" cy="762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629B088F-60CE-4E4A-9F50-3C0D6DB92B74}"/>
              </a:ext>
            </a:extLst>
          </p:cNvPr>
          <p:cNvSpPr/>
          <p:nvPr/>
        </p:nvSpPr>
        <p:spPr>
          <a:xfrm>
            <a:off x="1507632" y="2936068"/>
            <a:ext cx="9176736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900" b="1" dirty="0">
                <a:solidFill>
                  <a:srgbClr val="00347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Ενίσχυση του ρόλου του Διευθυντή και Εκπαιδευτικών σε Θέσεις Ευθύνης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F062ED7-1208-5045-8476-A10F92BBC63A}"/>
              </a:ext>
            </a:extLst>
          </p:cNvPr>
          <p:cNvSpPr/>
          <p:nvPr/>
        </p:nvSpPr>
        <p:spPr>
          <a:xfrm>
            <a:off x="1507632" y="1589768"/>
            <a:ext cx="9176736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900" b="1" dirty="0">
                <a:solidFill>
                  <a:srgbClr val="00347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Εμπιστοσύνη στους Εκπαιδευτικούς με Μεγαλύτερη Ελευθερία στην Οργάνωση της Διδασκαλίας</a:t>
            </a:r>
            <a:endParaRPr lang="el-GR" sz="2900" dirty="0">
              <a:solidFill>
                <a:srgbClr val="003476"/>
              </a:solidFill>
              <a:highlight>
                <a:srgbClr val="FFFF00"/>
              </a:highlight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61135246-35E9-264E-89B8-8ED4D28882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1999" y="4181879"/>
            <a:ext cx="762000" cy="762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09C5ABF-F3AC-2145-9813-CCFDC8125635}"/>
              </a:ext>
            </a:extLst>
          </p:cNvPr>
          <p:cNvSpPr txBox="1"/>
          <p:nvPr/>
        </p:nvSpPr>
        <p:spPr>
          <a:xfrm>
            <a:off x="366284" y="721888"/>
            <a:ext cx="10904261" cy="58581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l-GR" sz="2400" b="1" dirty="0">
                <a:solidFill>
                  <a:srgbClr val="003476"/>
                </a:solidFill>
                <a:latin typeface="Roboto" panose="02000000000000000000" pitchFamily="2" charset="0"/>
                <a:ea typeface="Roboto" panose="02000000000000000000" pitchFamily="2" charset="0"/>
                <a:cs typeface="Roboto Regular" charset="0"/>
              </a:rPr>
              <a:t>ΕΝΙΣΧΥΣΗ ΤΗΣ ΑΥΤΟΝΟΜΙΑΣ ΣΕ 3 ΑΞΟΝΕΣ: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5D7AA6E-B7E4-B044-9607-4B16213E4ADF}"/>
              </a:ext>
            </a:extLst>
          </p:cNvPr>
          <p:cNvSpPr/>
          <p:nvPr/>
        </p:nvSpPr>
        <p:spPr>
          <a:xfrm>
            <a:off x="0" y="0"/>
            <a:ext cx="12192000" cy="491677"/>
          </a:xfrm>
          <a:prstGeom prst="rect">
            <a:avLst/>
          </a:prstGeom>
          <a:solidFill>
            <a:srgbClr val="02AE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1CCAA4E-F8E8-7D46-B3C4-D63977E69A65}"/>
              </a:ext>
            </a:extLst>
          </p:cNvPr>
          <p:cNvSpPr/>
          <p:nvPr/>
        </p:nvSpPr>
        <p:spPr>
          <a:xfrm>
            <a:off x="375137" y="131539"/>
            <a:ext cx="171713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377">
              <a:spcBef>
                <a:spcPts val="1000"/>
              </a:spcBef>
              <a:spcAft>
                <a:spcPts val="1000"/>
              </a:spcAft>
              <a:buClr>
                <a:schemeClr val="bg1"/>
              </a:buClr>
            </a:pPr>
            <a:r>
              <a:rPr lang="el-GR" sz="11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ΑΥΤΟΝΟΜΙΑ ΣΧΟΛΕΙΩΝ</a:t>
            </a:r>
          </a:p>
        </p:txBody>
      </p:sp>
    </p:spTree>
    <p:extLst>
      <p:ext uri="{BB962C8B-B14F-4D97-AF65-F5344CB8AC3E}">
        <p14:creationId xmlns:p14="http://schemas.microsoft.com/office/powerpoint/2010/main" val="351443556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11517</TotalTime>
  <Words>2091</Words>
  <Application>Microsoft Macintosh PowerPoint</Application>
  <PresentationFormat>Widescreen</PresentationFormat>
  <Paragraphs>316</Paragraphs>
  <Slides>35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Arial</vt:lpstr>
      <vt:lpstr>Calibri</vt:lpstr>
      <vt:lpstr>Calibri Light</vt:lpstr>
      <vt:lpstr>Roboto</vt:lpstr>
      <vt:lpstr>Roboto Regular</vt:lpstr>
      <vt:lpstr>Wingdings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Magda Karayianni</dc:creator>
  <cp:lastModifiedBy>Niki Kerameus</cp:lastModifiedBy>
  <cp:revision>609</cp:revision>
  <cp:lastPrinted>2019-12-02T21:09:16Z</cp:lastPrinted>
  <dcterms:created xsi:type="dcterms:W3CDTF">2019-09-02T08:29:26Z</dcterms:created>
  <dcterms:modified xsi:type="dcterms:W3CDTF">2021-06-30T12:16:02Z</dcterms:modified>
</cp:coreProperties>
</file>